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60" r:id="rId2"/>
    <p:sldId id="261" r:id="rId3"/>
    <p:sldId id="257" r:id="rId4"/>
    <p:sldId id="258" r:id="rId5"/>
    <p:sldId id="259" r:id="rId6"/>
    <p:sldId id="262" r:id="rId7"/>
    <p:sldId id="263" r:id="rId8"/>
    <p:sldId id="265" r:id="rId9"/>
    <p:sldId id="264"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80" r:id="rId24"/>
    <p:sldId id="279" r:id="rId25"/>
    <p:sldId id="281" r:id="rId26"/>
    <p:sldId id="282" r:id="rId27"/>
    <p:sldId id="291" r:id="rId28"/>
    <p:sldId id="283" r:id="rId29"/>
    <p:sldId id="284" r:id="rId30"/>
    <p:sldId id="285" r:id="rId31"/>
    <p:sldId id="286" r:id="rId32"/>
    <p:sldId id="288" r:id="rId33"/>
    <p:sldId id="287" r:id="rId34"/>
    <p:sldId id="290" r:id="rId35"/>
    <p:sldId id="289" r:id="rId3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660"/>
  </p:normalViewPr>
  <p:slideViewPr>
    <p:cSldViewPr>
      <p:cViewPr varScale="1">
        <p:scale>
          <a:sx n="50" d="100"/>
          <a:sy n="50" d="100"/>
        </p:scale>
        <p:origin x="-108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6C403B-8AC3-4EAD-949A-8CCE404F0ADC}" type="datetimeFigureOut">
              <a:rPr lang="tr-TR" smtClean="0"/>
              <a:pPr/>
              <a:t>21.06.2017</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65BE61-5CE3-47F2-AF61-BCA191A0AB4C}"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CA65BE61-5CE3-47F2-AF61-BCA191A0AB4C}" type="slidenum">
              <a:rPr lang="tr-TR" smtClean="0"/>
              <a:pPr/>
              <a:t>3</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CA65BE61-5CE3-47F2-AF61-BCA191A0AB4C}" type="slidenum">
              <a:rPr lang="tr-TR" smtClean="0"/>
              <a:pPr/>
              <a:t>24</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835AFC65-7016-4FB4-A214-FE810F1BDAF6}" type="datetimeFigureOut">
              <a:rPr lang="tr-TR" smtClean="0"/>
              <a:pPr/>
              <a:t>21.06.2017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7A7305C-850E-4D61-93B8-1FF255C6B41F}"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835AFC65-7016-4FB4-A214-FE810F1BDAF6}" type="datetimeFigureOut">
              <a:rPr lang="tr-TR" smtClean="0"/>
              <a:pPr/>
              <a:t>21.06.2017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7A7305C-850E-4D61-93B8-1FF255C6B41F}"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835AFC65-7016-4FB4-A214-FE810F1BDAF6}" type="datetimeFigureOut">
              <a:rPr lang="tr-TR" smtClean="0"/>
              <a:pPr/>
              <a:t>21.06.2017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7A7305C-850E-4D61-93B8-1FF255C6B41F}"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835AFC65-7016-4FB4-A214-FE810F1BDAF6}" type="datetimeFigureOut">
              <a:rPr lang="tr-TR" smtClean="0"/>
              <a:pPr/>
              <a:t>21.06.2017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7A7305C-850E-4D61-93B8-1FF255C6B41F}"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835AFC65-7016-4FB4-A214-FE810F1BDAF6}" type="datetimeFigureOut">
              <a:rPr lang="tr-TR" smtClean="0"/>
              <a:pPr/>
              <a:t>21.06.2017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7A7305C-850E-4D61-93B8-1FF255C6B41F}"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835AFC65-7016-4FB4-A214-FE810F1BDAF6}" type="datetimeFigureOut">
              <a:rPr lang="tr-TR" smtClean="0"/>
              <a:pPr/>
              <a:t>21.06.2017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7A7305C-850E-4D61-93B8-1FF255C6B41F}"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835AFC65-7016-4FB4-A214-FE810F1BDAF6}" type="datetimeFigureOut">
              <a:rPr lang="tr-TR" smtClean="0"/>
              <a:pPr/>
              <a:t>21.06.2017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97A7305C-850E-4D61-93B8-1FF255C6B41F}"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835AFC65-7016-4FB4-A214-FE810F1BDAF6}" type="datetimeFigureOut">
              <a:rPr lang="tr-TR" smtClean="0"/>
              <a:pPr/>
              <a:t>21.06.2017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97A7305C-850E-4D61-93B8-1FF255C6B41F}"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835AFC65-7016-4FB4-A214-FE810F1BDAF6}" type="datetimeFigureOut">
              <a:rPr lang="tr-TR" smtClean="0"/>
              <a:pPr/>
              <a:t>21.06.2017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97A7305C-850E-4D61-93B8-1FF255C6B41F}"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835AFC65-7016-4FB4-A214-FE810F1BDAF6}" type="datetimeFigureOut">
              <a:rPr lang="tr-TR" smtClean="0"/>
              <a:pPr/>
              <a:t>21.06.2017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7A7305C-850E-4D61-93B8-1FF255C6B41F}"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835AFC65-7016-4FB4-A214-FE810F1BDAF6}" type="datetimeFigureOut">
              <a:rPr lang="tr-TR" smtClean="0"/>
              <a:pPr/>
              <a:t>21.06.2017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7A7305C-850E-4D61-93B8-1FF255C6B41F}"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3D4A8"/>
            </a:gs>
            <a:gs pos="25000">
              <a:srgbClr val="21D6E0"/>
            </a:gs>
            <a:gs pos="75000">
              <a:srgbClr val="0087E6"/>
            </a:gs>
            <a:gs pos="100000">
              <a:srgbClr val="005CBF"/>
            </a:gs>
          </a:gsLst>
          <a:lin ang="5400000" scaled="0"/>
          <a:tileRect/>
        </a:gra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5AFC65-7016-4FB4-A214-FE810F1BDAF6}" type="datetimeFigureOut">
              <a:rPr lang="tr-TR" smtClean="0"/>
              <a:pPr/>
              <a:t>21.06.2017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A7305C-850E-4D61-93B8-1FF255C6B41F}"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endParaRPr lang="tr-TR" sz="7200" dirty="0" smtClean="0">
              <a:latin typeface="Monotype Corsiva" pitchFamily="66" charset="0"/>
            </a:endParaRPr>
          </a:p>
          <a:p>
            <a:r>
              <a:rPr lang="tr-TR" sz="7200" dirty="0" smtClean="0">
                <a:latin typeface="Monotype Corsiva" pitchFamily="66" charset="0"/>
              </a:rPr>
              <a:t>TELLİ ÇALGILAR</a:t>
            </a:r>
          </a:p>
          <a:p>
            <a:pPr>
              <a:buNone/>
            </a:pPr>
            <a:endParaRPr lang="tr-TR" sz="7200" dirty="0">
              <a:latin typeface="Monotype Corsiva" pitchFamily="66"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Monotype Corsiva" pitchFamily="66" charset="0"/>
              </a:rPr>
              <a:t>DEVAM...</a:t>
            </a:r>
            <a:endParaRPr lang="tr-TR" dirty="0">
              <a:latin typeface="Monotype Corsiva" pitchFamily="66" charset="0"/>
            </a:endParaRPr>
          </a:p>
        </p:txBody>
      </p:sp>
      <p:sp>
        <p:nvSpPr>
          <p:cNvPr id="3" name="2 İçerik Yer Tutucusu"/>
          <p:cNvSpPr>
            <a:spLocks noGrp="1"/>
          </p:cNvSpPr>
          <p:nvPr>
            <p:ph idx="1"/>
          </p:nvPr>
        </p:nvSpPr>
        <p:spPr/>
        <p:txBody>
          <a:bodyPr/>
          <a:lstStyle/>
          <a:p>
            <a:r>
              <a:rPr lang="tr-TR" dirty="0"/>
              <a:t>Kabak kemane geçmişten günümüze kadar otantik görünüşünü korumuş bir halk çalgısıdır. Türkler kemane ve kemençe kültürlerini üç kıta üzerine yaymışlardır. "Iyık" Altaylarda "Yançak komus", Kırgızlarda "Kıl Kıyak", Türkmenlerde "Gıcak" gibi isimlerle anılmıştır. Kabak kemane yapılırken Su kabağı yukarı doğru incelen boğum altından kesilir ve üzerine yürek zarı veya deri geçirilir.</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Monotype Corsiva" pitchFamily="66" charset="0"/>
              </a:rPr>
              <a:t>KARADENİZ KEMENÇESİ</a:t>
            </a:r>
            <a:endParaRPr lang="tr-TR" dirty="0">
              <a:latin typeface="Monotype Corsiva" pitchFamily="66" charset="0"/>
            </a:endParaRPr>
          </a:p>
        </p:txBody>
      </p:sp>
      <p:pic>
        <p:nvPicPr>
          <p:cNvPr id="4" name="3 İçerik Yer Tutucusu" descr="kemence.jpg"/>
          <p:cNvPicPr>
            <a:picLocks noGrp="1" noChangeAspect="1"/>
          </p:cNvPicPr>
          <p:nvPr>
            <p:ph idx="1"/>
          </p:nvPr>
        </p:nvPicPr>
        <p:blipFill>
          <a:blip r:embed="rId2"/>
          <a:stretch>
            <a:fillRect/>
          </a:stretch>
        </p:blipFill>
        <p:spPr>
          <a:xfrm>
            <a:off x="1142976" y="1284555"/>
            <a:ext cx="6858048" cy="5157252"/>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Monotype Corsiva" pitchFamily="66" charset="0"/>
              </a:rPr>
              <a:t>KEMENÇE</a:t>
            </a:r>
            <a:endParaRPr lang="tr-TR" dirty="0">
              <a:latin typeface="Monotype Corsiva" pitchFamily="66" charset="0"/>
            </a:endParaRPr>
          </a:p>
        </p:txBody>
      </p:sp>
      <p:sp>
        <p:nvSpPr>
          <p:cNvPr id="3" name="2 İçerik Yer Tutucusu"/>
          <p:cNvSpPr>
            <a:spLocks noGrp="1"/>
          </p:cNvSpPr>
          <p:nvPr>
            <p:ph idx="1"/>
          </p:nvPr>
        </p:nvSpPr>
        <p:spPr/>
        <p:txBody>
          <a:bodyPr/>
          <a:lstStyle/>
          <a:p>
            <a:r>
              <a:rPr lang="tr-TR" dirty="0"/>
              <a:t>Güneydoğu Karadeniz bölgesinde yaygın olan ve rebap, keman türü yaylı çalgılarla akraba olduğu sanılan, bir yay yardımıyla çalınan üç telli geleneksel halk çalgısının adı olup, klasik kemençe ile karıştırılmasını önlemek amacıyla Karadeniz kemençesi ya da Laz kemençesi olarak da adlandırılmaktadır.</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Monotype Corsiva" pitchFamily="66" charset="0"/>
              </a:rPr>
              <a:t>DEVAM...</a:t>
            </a:r>
            <a:endParaRPr lang="tr-TR" dirty="0">
              <a:latin typeface="Monotype Corsiva" pitchFamily="66" charset="0"/>
            </a:endParaRPr>
          </a:p>
        </p:txBody>
      </p:sp>
      <p:sp>
        <p:nvSpPr>
          <p:cNvPr id="3" name="2 İçerik Yer Tutucusu"/>
          <p:cNvSpPr>
            <a:spLocks noGrp="1"/>
          </p:cNvSpPr>
          <p:nvPr>
            <p:ph idx="1"/>
          </p:nvPr>
        </p:nvSpPr>
        <p:spPr/>
        <p:txBody>
          <a:bodyPr>
            <a:normAutofit fontScale="92500" lnSpcReduction="20000"/>
          </a:bodyPr>
          <a:lstStyle/>
          <a:p>
            <a:r>
              <a:rPr lang="tr-TR" b="1" dirty="0" smtClean="0">
                <a:latin typeface="Monotype Corsiva" pitchFamily="66" charset="0"/>
              </a:rPr>
              <a:t>TARİHÇE:</a:t>
            </a:r>
            <a:r>
              <a:rPr lang="tr-TR" dirty="0" smtClean="0">
                <a:latin typeface="Monotype Corsiva" pitchFamily="66" charset="0"/>
              </a:rPr>
              <a:t>Bilinen </a:t>
            </a:r>
            <a:r>
              <a:rPr lang="tr-TR" dirty="0">
                <a:latin typeface="Monotype Corsiva" pitchFamily="66" charset="0"/>
              </a:rPr>
              <a:t>en eski yaylı enstruman olan rebap (Arapça rababah) Avrupa’ya, 9. yüzyılda Bizans üzerinden (lyra adıyla) ve MS 11. yüzyılda Müslüman Arapların kontrolü altında olduğu dönemde İspanya üzerinden Rebec adıyla iki koldan yayılmış, Ortaçağ ve Erken Rönesans dönemi boyunca yoğun olarak kullanılmıştır.[1] Çok sayıda farklı teoriye karşın Karadeniz kemençesinin Rumlar tarafından Kapadokya kemanesi olarak da adlandırılan Kabak kemaneden form olarak ne zaman farklılaştığı kesin olarak bilinmemektedir.</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buNone/>
            </a:pPr>
            <a:endParaRPr lang="tr-TR" sz="7200" dirty="0" smtClean="0">
              <a:latin typeface="Monotype Corsiva" pitchFamily="66" charset="0"/>
            </a:endParaRPr>
          </a:p>
          <a:p>
            <a:pPr>
              <a:buNone/>
            </a:pPr>
            <a:r>
              <a:rPr lang="tr-TR" sz="7200" dirty="0" smtClean="0">
                <a:latin typeface="Monotype Corsiva" pitchFamily="66" charset="0"/>
              </a:rPr>
              <a:t>NEFESLİÇALGILAR</a:t>
            </a:r>
            <a:endParaRPr lang="tr-TR" sz="7200" dirty="0">
              <a:latin typeface="Monotype Corsiva" pitchFamily="66"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Monotype Corsiva" pitchFamily="66" charset="0"/>
              </a:rPr>
              <a:t>ZURNA...</a:t>
            </a:r>
            <a:endParaRPr lang="tr-TR" dirty="0">
              <a:latin typeface="Monotype Corsiva" pitchFamily="66" charset="0"/>
            </a:endParaRPr>
          </a:p>
        </p:txBody>
      </p:sp>
      <p:pic>
        <p:nvPicPr>
          <p:cNvPr id="4" name="3 İçerik Yer Tutucusu" descr="zurna.jpg"/>
          <p:cNvPicPr>
            <a:picLocks noGrp="1" noChangeAspect="1"/>
          </p:cNvPicPr>
          <p:nvPr>
            <p:ph idx="1"/>
          </p:nvPr>
        </p:nvPicPr>
        <p:blipFill>
          <a:blip r:embed="rId2"/>
          <a:stretch>
            <a:fillRect/>
          </a:stretch>
        </p:blipFill>
        <p:spPr>
          <a:xfrm>
            <a:off x="2071670" y="1714464"/>
            <a:ext cx="5143536" cy="5143536"/>
          </a:xfr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Monotype Corsiva" pitchFamily="66" charset="0"/>
              </a:rPr>
              <a:t>ZURNA</a:t>
            </a:r>
            <a:endParaRPr lang="tr-TR" dirty="0">
              <a:latin typeface="Monotype Corsiva" pitchFamily="66" charset="0"/>
            </a:endParaRPr>
          </a:p>
        </p:txBody>
      </p:sp>
      <p:sp>
        <p:nvSpPr>
          <p:cNvPr id="3" name="2 İçerik Yer Tutucusu"/>
          <p:cNvSpPr>
            <a:spLocks noGrp="1"/>
          </p:cNvSpPr>
          <p:nvPr>
            <p:ph idx="1"/>
          </p:nvPr>
        </p:nvSpPr>
        <p:spPr/>
        <p:txBody>
          <a:bodyPr>
            <a:normAutofit fontScale="92500" lnSpcReduction="20000"/>
          </a:bodyPr>
          <a:lstStyle/>
          <a:p>
            <a:r>
              <a:rPr lang="tr-TR" dirty="0" smtClean="0">
                <a:latin typeface="Monotype Corsiva" pitchFamily="66" charset="0"/>
              </a:rPr>
              <a:t>ZURNA:</a:t>
            </a:r>
            <a:r>
              <a:rPr lang="tr-TR" dirty="0"/>
              <a:t> </a:t>
            </a:r>
            <a:r>
              <a:rPr lang="tr-TR" dirty="0">
                <a:latin typeface="Monotype Corsiva" pitchFamily="66" charset="0"/>
              </a:rPr>
              <a:t>Üflemeli bir Türk Halk çalgısıdır Sesinin gürlüğü nedeniyle daha çok açık alanlarda; köy düğünlerinde, asker uğurlamada, spor faaliyetlerinde, halk oyunlarında ve benzeri törenlerde çalınmıştır Osmanlı döneminde mehter takımının birincil melodi çalgısı olmuştur Orta oyununda da kullanıldığı bilinmektedir Daha çok davul eşlikli çalınmaktadır Entenasyonun sağlanmasındaki güçlük ve ses hacminin çokluğu nedeniyle çalgı topluluklarında kullanılmaktadır Ancak son yıllarda bazı halk müziği çalgı topluluklarında kullanıldığı görülmektedir.</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Monotype Corsiva" pitchFamily="66" charset="0"/>
              </a:rPr>
              <a:t>KAVAL...</a:t>
            </a:r>
            <a:endParaRPr lang="tr-TR" dirty="0">
              <a:latin typeface="Monotype Corsiva" pitchFamily="66" charset="0"/>
            </a:endParaRPr>
          </a:p>
        </p:txBody>
      </p:sp>
      <p:pic>
        <p:nvPicPr>
          <p:cNvPr id="4" name="3 İçerik Yer Tutucusu" descr="Kaval.gif"/>
          <p:cNvPicPr>
            <a:picLocks noGrp="1" noChangeAspect="1"/>
          </p:cNvPicPr>
          <p:nvPr>
            <p:ph idx="1"/>
          </p:nvPr>
        </p:nvPicPr>
        <p:blipFill>
          <a:blip r:embed="rId2"/>
          <a:stretch>
            <a:fillRect/>
          </a:stretch>
        </p:blipFill>
        <p:spPr>
          <a:xfrm>
            <a:off x="3143240" y="1227020"/>
            <a:ext cx="3051906" cy="5630980"/>
          </a:xfr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Monotype Corsiva" pitchFamily="66" charset="0"/>
              </a:rPr>
              <a:t>KAVAL</a:t>
            </a:r>
            <a:endParaRPr lang="tr-TR" dirty="0">
              <a:latin typeface="Monotype Corsiva" pitchFamily="66" charset="0"/>
            </a:endParaRPr>
          </a:p>
        </p:txBody>
      </p:sp>
      <p:sp>
        <p:nvSpPr>
          <p:cNvPr id="3" name="2 İçerik Yer Tutucusu"/>
          <p:cNvSpPr>
            <a:spLocks noGrp="1"/>
          </p:cNvSpPr>
          <p:nvPr>
            <p:ph idx="1"/>
          </p:nvPr>
        </p:nvSpPr>
        <p:spPr/>
        <p:txBody>
          <a:bodyPr/>
          <a:lstStyle/>
          <a:p>
            <a:r>
              <a:rPr lang="tr-TR" dirty="0" smtClean="0">
                <a:latin typeface="Monotype Corsiva" pitchFamily="66" charset="0"/>
              </a:rPr>
              <a:t>KAVAL:Üflemeli </a:t>
            </a:r>
            <a:r>
              <a:rPr lang="tr-TR" dirty="0">
                <a:latin typeface="Monotype Corsiva" pitchFamily="66" charset="0"/>
              </a:rPr>
              <a:t>bir Türk Halk çalgısıdır Halk arasında çoban çalgısı olarak bilinir Değişik yörelerde Guval, Kuval adlarıyla da bilinmektedir Çobanın kaval ile koyun sürüsünü yönlendirdiği inanışının halk arasında yaygın olduğu bilinmektedir Kaval kelimesinin içi boş anlamına gelen 'Kav' kökünden türediği sanılmaktadır.</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Monotype Corsiva" pitchFamily="66" charset="0"/>
              </a:rPr>
              <a:t>ÇIĞIRTMA...</a:t>
            </a:r>
            <a:endParaRPr lang="tr-TR" dirty="0">
              <a:latin typeface="Monotype Corsiva" pitchFamily="66" charset="0"/>
            </a:endParaRPr>
          </a:p>
        </p:txBody>
      </p:sp>
      <p:pic>
        <p:nvPicPr>
          <p:cNvPr id="4" name="3 İçerik Yer Tutucusu" descr="cigirtma.jpg"/>
          <p:cNvPicPr>
            <a:picLocks noGrp="1" noChangeAspect="1"/>
          </p:cNvPicPr>
          <p:nvPr>
            <p:ph idx="1"/>
          </p:nvPr>
        </p:nvPicPr>
        <p:blipFill>
          <a:blip r:embed="rId2"/>
          <a:stretch>
            <a:fillRect/>
          </a:stretch>
        </p:blipFill>
        <p:spPr>
          <a:xfrm>
            <a:off x="1" y="1214422"/>
            <a:ext cx="9178140" cy="5643578"/>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4800" dirty="0" smtClean="0">
                <a:latin typeface="Monotype Corsiva" pitchFamily="66" charset="0"/>
              </a:rPr>
              <a:t>BAĞLAMA</a:t>
            </a:r>
            <a:endParaRPr lang="tr-TR" sz="4800" dirty="0">
              <a:latin typeface="Monotype Corsiva" pitchFamily="66" charset="0"/>
            </a:endParaRPr>
          </a:p>
        </p:txBody>
      </p:sp>
      <p:pic>
        <p:nvPicPr>
          <p:cNvPr id="4" name="3 İçerik Yer Tutucusu" descr="baglama.jpg"/>
          <p:cNvPicPr>
            <a:picLocks noGrp="1" noChangeAspect="1"/>
          </p:cNvPicPr>
          <p:nvPr>
            <p:ph idx="1"/>
          </p:nvPr>
        </p:nvPicPr>
        <p:blipFill>
          <a:blip r:embed="rId2"/>
          <a:stretch>
            <a:fillRect/>
          </a:stretch>
        </p:blipFill>
        <p:spPr>
          <a:xfrm>
            <a:off x="2571736" y="1165970"/>
            <a:ext cx="4269022" cy="5692030"/>
          </a:xfr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Monotype Corsiva" pitchFamily="66" charset="0"/>
              </a:rPr>
              <a:t>ÇIĞIRTMA...</a:t>
            </a:r>
            <a:endParaRPr lang="tr-TR" dirty="0">
              <a:latin typeface="Monotype Corsiva" pitchFamily="66" charset="0"/>
            </a:endParaRPr>
          </a:p>
        </p:txBody>
      </p:sp>
      <p:sp>
        <p:nvSpPr>
          <p:cNvPr id="3" name="2 İçerik Yer Tutucusu"/>
          <p:cNvSpPr>
            <a:spLocks noGrp="1"/>
          </p:cNvSpPr>
          <p:nvPr>
            <p:ph idx="1"/>
          </p:nvPr>
        </p:nvSpPr>
        <p:spPr/>
        <p:txBody>
          <a:bodyPr/>
          <a:lstStyle/>
          <a:p>
            <a:pPr>
              <a:buNone/>
            </a:pPr>
            <a:r>
              <a:rPr lang="tr-TR" dirty="0" smtClean="0">
                <a:latin typeface="Monotype Corsiva" pitchFamily="66" charset="0"/>
              </a:rPr>
              <a:t>ÇIĞIRTMA:Üflemeli </a:t>
            </a:r>
            <a:r>
              <a:rPr lang="tr-TR" dirty="0">
                <a:latin typeface="Monotype Corsiva" pitchFamily="66" charset="0"/>
              </a:rPr>
              <a:t>Türk Halk çalgısıdır.</a:t>
            </a:r>
          </a:p>
          <a:p>
            <a:pPr>
              <a:buNone/>
            </a:pPr>
            <a:r>
              <a:rPr lang="tr-TR" dirty="0">
                <a:latin typeface="Monotype Corsiva" pitchFamily="66" charset="0"/>
              </a:rPr>
              <a:t>Çığırtma, kartalın kanat kemiğinden yapılır.</a:t>
            </a:r>
          </a:p>
          <a:p>
            <a:pPr>
              <a:buNone/>
            </a:pPr>
            <a:r>
              <a:rPr lang="tr-TR" dirty="0">
                <a:latin typeface="Monotype Corsiva" pitchFamily="66" charset="0"/>
              </a:rPr>
              <a:t>Daha çok çobanlar tarafından kullanıldığı bilinen bu çalgı, günümüzde unutulmaya yüz tutmuş çalgılardandır.</a:t>
            </a:r>
          </a:p>
          <a:p>
            <a:pPr>
              <a:buNone/>
            </a:pPr>
            <a:r>
              <a:rPr lang="tr-TR" dirty="0">
                <a:latin typeface="Monotype Corsiva" pitchFamily="66" charset="0"/>
              </a:rPr>
              <a:t>Altısı üstte birisi altta olmak üzere toplam yedi tane melodi perdesi vardır.</a:t>
            </a:r>
          </a:p>
          <a:p>
            <a:pPr>
              <a:buNone/>
            </a:pPr>
            <a:r>
              <a:rPr lang="tr-TR" dirty="0">
                <a:latin typeface="Monotype Corsiva" pitchFamily="66" charset="0"/>
              </a:rPr>
              <a:t>Boyu yaklaşık 15-30 cm kadardır.</a:t>
            </a:r>
          </a:p>
          <a:p>
            <a:endParaRPr lang="tr-T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Monotype Corsiva" pitchFamily="66" charset="0"/>
              </a:rPr>
              <a:t>MEY...</a:t>
            </a:r>
            <a:endParaRPr lang="tr-TR" dirty="0">
              <a:latin typeface="Monotype Corsiva" pitchFamily="66" charset="0"/>
            </a:endParaRPr>
          </a:p>
        </p:txBody>
      </p:sp>
      <p:pic>
        <p:nvPicPr>
          <p:cNvPr id="4" name="3 İçerik Yer Tutucusu" descr="mey.jpg"/>
          <p:cNvPicPr>
            <a:picLocks noGrp="1" noChangeAspect="1"/>
          </p:cNvPicPr>
          <p:nvPr>
            <p:ph idx="1"/>
          </p:nvPr>
        </p:nvPicPr>
        <p:blipFill>
          <a:blip r:embed="rId2"/>
          <a:stretch>
            <a:fillRect/>
          </a:stretch>
        </p:blipFill>
        <p:spPr>
          <a:xfrm>
            <a:off x="2272869" y="1071546"/>
            <a:ext cx="4013643" cy="5786454"/>
          </a:xfr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Monotype Corsiva" pitchFamily="66" charset="0"/>
              </a:rPr>
              <a:t>MEY...</a:t>
            </a:r>
            <a:endParaRPr lang="tr-TR" dirty="0">
              <a:latin typeface="Monotype Corsiva" pitchFamily="66" charset="0"/>
            </a:endParaRPr>
          </a:p>
        </p:txBody>
      </p:sp>
      <p:sp>
        <p:nvSpPr>
          <p:cNvPr id="3" name="2 İçerik Yer Tutucusu"/>
          <p:cNvSpPr>
            <a:spLocks noGrp="1"/>
          </p:cNvSpPr>
          <p:nvPr>
            <p:ph idx="1"/>
          </p:nvPr>
        </p:nvSpPr>
        <p:spPr/>
        <p:txBody>
          <a:bodyPr/>
          <a:lstStyle/>
          <a:p>
            <a:r>
              <a:rPr lang="tr-TR" dirty="0" smtClean="0">
                <a:latin typeface="Monotype Corsiva" pitchFamily="66" charset="0"/>
              </a:rPr>
              <a:t>MEY:Mey </a:t>
            </a:r>
            <a:r>
              <a:rPr lang="tr-TR" dirty="0">
                <a:latin typeface="Monotype Corsiva" pitchFamily="66" charset="0"/>
              </a:rPr>
              <a:t>görünürde,ördek gagasına benzeyen kargıdan yapılmış bir başlık ve gövdesi olan bir tahta parçasından oluşmaktırdır</a:t>
            </a:r>
            <a:br>
              <a:rPr lang="tr-TR" dirty="0">
                <a:latin typeface="Monotype Corsiva" pitchFamily="66" charset="0"/>
              </a:rPr>
            </a:br>
            <a:r>
              <a:rPr lang="tr-TR" dirty="0">
                <a:latin typeface="Monotype Corsiva" pitchFamily="66" charset="0"/>
              </a:rPr>
              <a:t>Ancak bu kargı-tahta parçasının garip bir özelliği vardırHem erik ağacının yurdundan ayrı düşme hüznünü hem de kargının o</a:t>
            </a:r>
            <a:br>
              <a:rPr lang="tr-TR" dirty="0">
                <a:latin typeface="Monotype Corsiva" pitchFamily="66" charset="0"/>
              </a:rPr>
            </a:br>
            <a:r>
              <a:rPr lang="tr-TR" dirty="0">
                <a:latin typeface="Monotype Corsiva" pitchFamily="66" charset="0"/>
              </a:rPr>
              <a:t>sulak topraklara hasretliğini anlatmaktadır</a:t>
            </a:r>
            <a:r>
              <a:rPr lang="tr-TR" dirty="0"/>
              <a:t>.</a:t>
            </a:r>
            <a:endParaRPr lang="tr-TR" dirty="0">
              <a:latin typeface="Monotype Corsiva" pitchFamily="66"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Monotype Corsiva" pitchFamily="66" charset="0"/>
              </a:rPr>
              <a:t>TULUM...</a:t>
            </a:r>
            <a:endParaRPr lang="tr-TR" dirty="0">
              <a:latin typeface="Monotype Corsiva" pitchFamily="66" charset="0"/>
            </a:endParaRPr>
          </a:p>
        </p:txBody>
      </p:sp>
      <p:pic>
        <p:nvPicPr>
          <p:cNvPr id="4" name="3 İçerik Yer Tutucusu" descr="tulum.jpg"/>
          <p:cNvPicPr>
            <a:picLocks noGrp="1" noChangeAspect="1"/>
          </p:cNvPicPr>
          <p:nvPr>
            <p:ph idx="1"/>
          </p:nvPr>
        </p:nvPicPr>
        <p:blipFill>
          <a:blip r:embed="rId2"/>
          <a:stretch>
            <a:fillRect/>
          </a:stretch>
        </p:blipFill>
        <p:spPr>
          <a:xfrm>
            <a:off x="2643174" y="1650106"/>
            <a:ext cx="4000528" cy="5207894"/>
          </a:xfr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Monotype Corsiva" pitchFamily="66" charset="0"/>
              </a:rPr>
              <a:t>TULUM...</a:t>
            </a:r>
            <a:endParaRPr lang="tr-TR" dirty="0">
              <a:latin typeface="Monotype Corsiva" pitchFamily="66" charset="0"/>
            </a:endParaRPr>
          </a:p>
        </p:txBody>
      </p:sp>
      <p:sp>
        <p:nvSpPr>
          <p:cNvPr id="3" name="2 İçerik Yer Tutucusu"/>
          <p:cNvSpPr>
            <a:spLocks noGrp="1"/>
          </p:cNvSpPr>
          <p:nvPr>
            <p:ph idx="1"/>
          </p:nvPr>
        </p:nvSpPr>
        <p:spPr/>
        <p:txBody>
          <a:bodyPr/>
          <a:lstStyle/>
          <a:p>
            <a:r>
              <a:rPr lang="tr-TR" dirty="0" smtClean="0">
                <a:latin typeface="Monotype Corsiva" pitchFamily="66" charset="0"/>
              </a:rPr>
              <a:t>TULUM:</a:t>
            </a:r>
            <a:r>
              <a:rPr lang="tr-TR" dirty="0"/>
              <a:t> </a:t>
            </a:r>
            <a:r>
              <a:rPr lang="tr-TR" dirty="0">
                <a:latin typeface="Monotype Corsiva" pitchFamily="66" charset="0"/>
              </a:rPr>
              <a:t>Tulum,  Koyun veya keçi derisi ve bu deriden yapılan yağ saklama kabı.</a:t>
            </a:r>
          </a:p>
          <a:p>
            <a:r>
              <a:rPr lang="tr-TR" dirty="0">
                <a:latin typeface="Monotype Corsiva" pitchFamily="66" charset="0"/>
              </a:rPr>
              <a:t>“Keçinin veya koyunun tulumu çıkartılır Tulumun boğaz kısmıyla kolları bağlanır, tulumun arka kısmından içine yağ basılır, arka kısmı da bağlanarak yayladan köye getirilir” GB 117 (Hemşin)</a:t>
            </a:r>
          </a:p>
          <a:p>
            <a:endParaRPr lang="tr-TR" dirty="0">
              <a:latin typeface="Monotype Corsiva" pitchFamily="66"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Monotype Corsiva" pitchFamily="66" charset="0"/>
              </a:rPr>
              <a:t>SİPSİ...</a:t>
            </a:r>
            <a:endParaRPr lang="tr-TR" dirty="0">
              <a:latin typeface="Monotype Corsiva" pitchFamily="66" charset="0"/>
            </a:endParaRPr>
          </a:p>
        </p:txBody>
      </p:sp>
      <p:pic>
        <p:nvPicPr>
          <p:cNvPr id="4" name="3 İçerik Yer Tutucusu" descr="sipsi.jpg"/>
          <p:cNvPicPr>
            <a:picLocks noGrp="1" noChangeAspect="1"/>
          </p:cNvPicPr>
          <p:nvPr>
            <p:ph idx="1"/>
          </p:nvPr>
        </p:nvPicPr>
        <p:blipFill>
          <a:blip r:embed="rId2"/>
          <a:stretch>
            <a:fillRect/>
          </a:stretch>
        </p:blipFill>
        <p:spPr>
          <a:xfrm>
            <a:off x="22316" y="2411180"/>
            <a:ext cx="9121684" cy="4446820"/>
          </a:xfr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Monotype Corsiva" pitchFamily="66" charset="0"/>
              </a:rPr>
              <a:t>SİPSİ...</a:t>
            </a:r>
            <a:endParaRPr lang="tr-TR" dirty="0">
              <a:latin typeface="Monotype Corsiva" pitchFamily="66" charset="0"/>
            </a:endParaRPr>
          </a:p>
        </p:txBody>
      </p:sp>
      <p:sp>
        <p:nvSpPr>
          <p:cNvPr id="3" name="2 İçerik Yer Tutucusu"/>
          <p:cNvSpPr>
            <a:spLocks noGrp="1"/>
          </p:cNvSpPr>
          <p:nvPr>
            <p:ph idx="1"/>
          </p:nvPr>
        </p:nvSpPr>
        <p:spPr/>
        <p:txBody>
          <a:bodyPr/>
          <a:lstStyle/>
          <a:p>
            <a:r>
              <a:rPr lang="tr-TR" dirty="0" smtClean="0">
                <a:latin typeface="Monotype Corsiva" pitchFamily="66" charset="0"/>
              </a:rPr>
              <a:t>SİPSİ:</a:t>
            </a:r>
            <a:r>
              <a:rPr lang="tr-TR" dirty="0">
                <a:latin typeface="Monotype Corsiva" pitchFamily="66" charset="0"/>
              </a:rPr>
              <a:t>Halk çalgılarımızın üfleme ile (nefesli) çalınan en küçük boylu çalgılarından birisi olup,Sipsi adı ( İnce küçük ) anlamına gelirGöl kenarlarında, sazlıklarda veya sulak arazilerde yetişen, kamış veya kargı dediğimiz malzemeden yapılır. Bu malzemeleri çeşitlilik gösterir Bunların et kalınlığı (iç çapı) 4-5 mm olanları kullanılırEge bölgesinde ve Teke yöresinde kullanılan çalgılardandır</a:t>
            </a:r>
            <a:r>
              <a:rPr lang="tr-TR" dirty="0"/>
              <a:t>.</a:t>
            </a:r>
            <a:endParaRPr lang="tr-TR" dirty="0">
              <a:latin typeface="Monotype Corsiva" pitchFamily="66"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buNone/>
            </a:pPr>
            <a:endParaRPr lang="tr-TR" sz="7000" dirty="0" smtClean="0">
              <a:latin typeface="Monotype Corsiva" pitchFamily="66" charset="0"/>
            </a:endParaRPr>
          </a:p>
          <a:p>
            <a:pPr>
              <a:buNone/>
            </a:pPr>
            <a:r>
              <a:rPr lang="tr-TR" sz="7000" dirty="0" smtClean="0">
                <a:latin typeface="Monotype Corsiva" pitchFamily="66" charset="0"/>
              </a:rPr>
              <a:t>VURMALIÇALGILAR</a:t>
            </a:r>
            <a:endParaRPr lang="tr-TR" sz="7000" dirty="0">
              <a:latin typeface="Monotype Corsiva" pitchFamily="66"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Monotype Corsiva" pitchFamily="66" charset="0"/>
              </a:rPr>
              <a:t>DAVUL...</a:t>
            </a:r>
            <a:endParaRPr lang="tr-TR" dirty="0">
              <a:latin typeface="Monotype Corsiva" pitchFamily="66" charset="0"/>
            </a:endParaRPr>
          </a:p>
        </p:txBody>
      </p:sp>
      <p:pic>
        <p:nvPicPr>
          <p:cNvPr id="4" name="3 İçerik Yer Tutucusu" descr="davul.jpg"/>
          <p:cNvPicPr>
            <a:picLocks noGrp="1" noChangeAspect="1"/>
          </p:cNvPicPr>
          <p:nvPr>
            <p:ph idx="1"/>
          </p:nvPr>
        </p:nvPicPr>
        <p:blipFill>
          <a:blip r:embed="rId2"/>
          <a:stretch>
            <a:fillRect/>
          </a:stretch>
        </p:blipFill>
        <p:spPr>
          <a:xfrm>
            <a:off x="2214546" y="1643026"/>
            <a:ext cx="5214974" cy="5214974"/>
          </a:xfrm>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Monotype Corsiva" pitchFamily="66" charset="0"/>
              </a:rPr>
              <a:t>DAVUL...</a:t>
            </a:r>
            <a:endParaRPr lang="tr-TR" dirty="0">
              <a:latin typeface="Monotype Corsiva" pitchFamily="66" charset="0"/>
            </a:endParaRPr>
          </a:p>
        </p:txBody>
      </p:sp>
      <p:sp>
        <p:nvSpPr>
          <p:cNvPr id="3" name="2 İçerik Yer Tutucusu"/>
          <p:cNvSpPr>
            <a:spLocks noGrp="1"/>
          </p:cNvSpPr>
          <p:nvPr>
            <p:ph idx="1"/>
          </p:nvPr>
        </p:nvSpPr>
        <p:spPr/>
        <p:txBody>
          <a:bodyPr>
            <a:normAutofit fontScale="85000" lnSpcReduction="10000"/>
          </a:bodyPr>
          <a:lstStyle/>
          <a:p>
            <a:r>
              <a:rPr lang="tr-TR" dirty="0" smtClean="0">
                <a:latin typeface="Monotype Corsiva" pitchFamily="66" charset="0"/>
              </a:rPr>
              <a:t>DAVUL:</a:t>
            </a:r>
            <a:r>
              <a:rPr lang="tr-TR" dirty="0">
                <a:latin typeface="Monotype Corsiva" pitchFamily="66" charset="0"/>
              </a:rPr>
              <a:t>Türk vurmalı çalgılarının sembolü olarak kabul edilmektedir.</a:t>
            </a:r>
          </a:p>
          <a:p>
            <a:r>
              <a:rPr lang="tr-TR" dirty="0">
                <a:latin typeface="Monotype Corsiva" pitchFamily="66" charset="0"/>
              </a:rPr>
              <a:t>Davul tarihimizde çok değişik amaçlarla kullanılmıştır.</a:t>
            </a:r>
          </a:p>
          <a:p>
            <a:r>
              <a:rPr lang="tr-TR" dirty="0">
                <a:latin typeface="Monotype Corsiva" pitchFamily="66" charset="0"/>
              </a:rPr>
              <a:t>Türkiye’nin her yerinde değişik cins ve boylarda davul bulunmaktadır. Kasnak, ip ve deri olmak üzere üç bölümden oluşmaktadır. Tokmak ana ritmi, çubuk ise detayları çalmaktadır.</a:t>
            </a:r>
          </a:p>
          <a:p>
            <a:r>
              <a:rPr lang="tr-TR" dirty="0">
                <a:latin typeface="Monotype Corsiva" pitchFamily="66" charset="0"/>
              </a:rPr>
              <a:t>Genellikle küçük davul, orta davul, büyük davul ve koltuk davulu gibi mahalli boyları ve adları bulunmaktadır.</a:t>
            </a:r>
          </a:p>
          <a:p>
            <a:r>
              <a:rPr lang="tr-TR" dirty="0">
                <a:latin typeface="Monotype Corsiva" pitchFamily="66" charset="0"/>
              </a:rPr>
              <a:t>Türklerde kullanılan en eski çalgıdır. Sesinin gür oluşu ve etkisi nedeni ile bir haber aracı olarak ta kullanılmıştır.</a:t>
            </a:r>
          </a:p>
          <a:p>
            <a:endParaRPr lang="tr-TR" dirty="0">
              <a:latin typeface="Monotype Corsiva" pitchFamily="66"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4800" dirty="0" smtClean="0">
                <a:latin typeface="Monotype Corsiva" pitchFamily="66" charset="0"/>
              </a:rPr>
              <a:t>BAĞLAMA</a:t>
            </a:r>
            <a:endParaRPr lang="tr-TR" sz="4800" dirty="0">
              <a:latin typeface="Monotype Corsiva" pitchFamily="66" charset="0"/>
            </a:endParaRPr>
          </a:p>
        </p:txBody>
      </p:sp>
      <p:sp>
        <p:nvSpPr>
          <p:cNvPr id="8" name="7 İçerik Yer Tutucusu"/>
          <p:cNvSpPr>
            <a:spLocks noGrp="1"/>
          </p:cNvSpPr>
          <p:nvPr>
            <p:ph idx="1"/>
          </p:nvPr>
        </p:nvSpPr>
        <p:spPr/>
        <p:txBody>
          <a:bodyPr>
            <a:normAutofit lnSpcReduction="10000"/>
          </a:bodyPr>
          <a:lstStyle/>
          <a:p>
            <a:r>
              <a:rPr lang="tr-TR" sz="3600" dirty="0" smtClean="0">
                <a:latin typeface="Monotype Corsiva" pitchFamily="66" charset="0"/>
              </a:rPr>
              <a:t>Bağlama:</a:t>
            </a:r>
            <a:r>
              <a:rPr lang="tr-TR" dirty="0">
                <a:latin typeface="Monotype Corsiva" pitchFamily="66" charset="0"/>
              </a:rPr>
              <a:t>Ülkemizde kullanımı en yaygın olan telli bir Türk Halk Çalgısıdır Yörelere ve ebatlarına göre bu çalgıya, Bağlama, Divan sazı, Bozuk, Çöğür, Kopuz Irızva, Cura, Tambura vb adlar verilmektedir</a:t>
            </a:r>
            <a:br>
              <a:rPr lang="tr-TR" dirty="0">
                <a:latin typeface="Monotype Corsiva" pitchFamily="66" charset="0"/>
              </a:rPr>
            </a:br>
            <a:r>
              <a:rPr lang="tr-TR" dirty="0">
                <a:latin typeface="Monotype Corsiva" pitchFamily="66" charset="0"/>
              </a:rPr>
              <a:t>Bağlama ailesinin en küçük ve en ince ses veren çalgısı Curadır Curadan biraz daha büyük ve curaya göre bir oktav kalından ses veren çalgı ise Tamburadır Bağlama ailesinin en kalın ses veren çalgısı ise Divan Sazı'dır Tamburaya göre bir oktav kalından ses </a:t>
            </a:r>
            <a:r>
              <a:rPr lang="tr-TR" dirty="0" smtClean="0">
                <a:latin typeface="Monotype Corsiva" pitchFamily="66" charset="0"/>
              </a:rPr>
              <a:t>verir.</a:t>
            </a:r>
            <a:endParaRPr lang="tr-TR" dirty="0">
              <a:latin typeface="Monotype Corsiva" pitchFamily="66"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Monotype Corsiva" pitchFamily="66" charset="0"/>
              </a:rPr>
              <a:t>NAĞARA...</a:t>
            </a:r>
            <a:endParaRPr lang="tr-TR" dirty="0">
              <a:latin typeface="Monotype Corsiva" pitchFamily="66" charset="0"/>
            </a:endParaRPr>
          </a:p>
        </p:txBody>
      </p:sp>
      <p:pic>
        <p:nvPicPr>
          <p:cNvPr id="4" name="3 İçerik Yer Tutucusu" descr="nagara.jpg"/>
          <p:cNvPicPr>
            <a:picLocks noGrp="1" noChangeAspect="1"/>
          </p:cNvPicPr>
          <p:nvPr>
            <p:ph idx="1"/>
          </p:nvPr>
        </p:nvPicPr>
        <p:blipFill>
          <a:blip r:embed="rId2"/>
          <a:stretch>
            <a:fillRect/>
          </a:stretch>
        </p:blipFill>
        <p:spPr>
          <a:xfrm>
            <a:off x="1500167" y="1244907"/>
            <a:ext cx="5929354" cy="5053879"/>
          </a:xfrm>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Monotype Corsiva" pitchFamily="66" charset="0"/>
              </a:rPr>
              <a:t>NAĞARA...</a:t>
            </a:r>
            <a:endParaRPr lang="tr-TR" dirty="0">
              <a:latin typeface="Monotype Corsiva" pitchFamily="66" charset="0"/>
            </a:endParaRPr>
          </a:p>
        </p:txBody>
      </p:sp>
      <p:sp>
        <p:nvSpPr>
          <p:cNvPr id="3" name="2 İçerik Yer Tutucusu"/>
          <p:cNvSpPr>
            <a:spLocks noGrp="1"/>
          </p:cNvSpPr>
          <p:nvPr>
            <p:ph idx="1"/>
          </p:nvPr>
        </p:nvSpPr>
        <p:spPr/>
        <p:txBody>
          <a:bodyPr/>
          <a:lstStyle/>
          <a:p>
            <a:r>
              <a:rPr lang="tr-TR" dirty="0" smtClean="0">
                <a:latin typeface="Monotype Corsiva" pitchFamily="66" charset="0"/>
              </a:rPr>
              <a:t>NAĞARA:</a:t>
            </a:r>
            <a:r>
              <a:rPr lang="tr-TR" dirty="0">
                <a:latin typeface="Monotype Corsiva" pitchFamily="66" charset="0"/>
              </a:rPr>
              <a:t>Orta Asya’da Kös-Tavıl olarak ortaya çıkmıştır. Çağlar boyunca bazı değişikliklere uğrayarak, bugünkü şeklini almıştır Kös, daha iri kasnaklı, muhtemelen sığır derisinden yapılır Bazen oyma kasnağa urganlarla gerilir, bazen de yaş iken eğilen ağaçlardan yapılan kasnaklara gerilirdi Boyuna asılarak çalını.r Anadolu’da yaygın olan Asma davul, Kösün gelişmiş ve değişmiş şeklidir, denilebilir</a:t>
            </a:r>
            <a:r>
              <a:rPr lang="tr-TR" dirty="0"/>
              <a:t>.</a:t>
            </a:r>
            <a:endParaRPr lang="tr-TR" dirty="0">
              <a:latin typeface="Monotype Corsiva" pitchFamily="66"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Monotype Corsiva" pitchFamily="66" charset="0"/>
              </a:rPr>
              <a:t>TEF...</a:t>
            </a:r>
            <a:endParaRPr lang="tr-TR" dirty="0">
              <a:latin typeface="Monotype Corsiva" pitchFamily="66" charset="0"/>
            </a:endParaRPr>
          </a:p>
        </p:txBody>
      </p:sp>
      <p:pic>
        <p:nvPicPr>
          <p:cNvPr id="4" name="3 İçerik Yer Tutucusu" descr="tef.jpg"/>
          <p:cNvPicPr>
            <a:picLocks noGrp="1" noChangeAspect="1"/>
          </p:cNvPicPr>
          <p:nvPr>
            <p:ph idx="1"/>
          </p:nvPr>
        </p:nvPicPr>
        <p:blipFill>
          <a:blip r:embed="rId2"/>
          <a:stretch>
            <a:fillRect/>
          </a:stretch>
        </p:blipFill>
        <p:spPr>
          <a:xfrm>
            <a:off x="1785918" y="1389140"/>
            <a:ext cx="6000792" cy="5328703"/>
          </a:xfrm>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4800" dirty="0" smtClean="0">
                <a:latin typeface="Monotype Corsiva" pitchFamily="66" charset="0"/>
              </a:rPr>
              <a:t>TEF...</a:t>
            </a:r>
            <a:endParaRPr lang="tr-TR" sz="4800" dirty="0">
              <a:latin typeface="Monotype Corsiva" pitchFamily="66" charset="0"/>
            </a:endParaRPr>
          </a:p>
        </p:txBody>
      </p:sp>
      <p:sp>
        <p:nvSpPr>
          <p:cNvPr id="3" name="2 İçerik Yer Tutucusu"/>
          <p:cNvSpPr>
            <a:spLocks noGrp="1"/>
          </p:cNvSpPr>
          <p:nvPr>
            <p:ph idx="1"/>
          </p:nvPr>
        </p:nvSpPr>
        <p:spPr/>
        <p:txBody>
          <a:bodyPr>
            <a:normAutofit lnSpcReduction="10000"/>
          </a:bodyPr>
          <a:lstStyle/>
          <a:p>
            <a:r>
              <a:rPr lang="tr-TR" dirty="0" smtClean="0">
                <a:latin typeface="Monotype Corsiva" pitchFamily="66" charset="0"/>
              </a:rPr>
              <a:t>TEF:</a:t>
            </a:r>
            <a:r>
              <a:rPr lang="tr-TR" dirty="0"/>
              <a:t> </a:t>
            </a:r>
            <a:r>
              <a:rPr lang="tr-TR" dirty="0">
                <a:latin typeface="Monotype Corsiva" pitchFamily="66" charset="0"/>
              </a:rPr>
              <a:t>Vurmalı bir Türk Halk çalgısıdır. Hemen hemen her yörede mevcuttur.</a:t>
            </a:r>
          </a:p>
          <a:p>
            <a:r>
              <a:rPr lang="tr-TR" dirty="0">
                <a:latin typeface="Monotype Corsiva" pitchFamily="66" charset="0"/>
              </a:rPr>
              <a:t>Yaklaşık 20-40cm çapında, bir kasnak ve tek yüzüne gerilmiş ince bir deriden ibarettir. Kasnak üzerine açılan yarıklara 3-5 çift ince pirinçten yapılmış ziller geçirilerek çalgının ritminin zenginleşmesi sağlanmaktadır. Bazı yörelerde sade olanları da bulunmaktadır.Daha çok kadın eğlencelerinde kullanılmaktadır.</a:t>
            </a:r>
          </a:p>
          <a:p>
            <a:endParaRPr lang="tr-TR" dirty="0">
              <a:latin typeface="Monotype Corsiva" pitchFamily="66"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Monotype Corsiva" pitchFamily="66" charset="0"/>
              </a:rPr>
              <a:t>KAŞIK...</a:t>
            </a:r>
            <a:endParaRPr lang="tr-TR" dirty="0">
              <a:latin typeface="Monotype Corsiva" pitchFamily="66" charset="0"/>
            </a:endParaRPr>
          </a:p>
        </p:txBody>
      </p:sp>
      <p:pic>
        <p:nvPicPr>
          <p:cNvPr id="4" name="3 İçerik Yer Tutucusu" descr="kasik.jpg"/>
          <p:cNvPicPr>
            <a:picLocks noGrp="1" noChangeAspect="1"/>
          </p:cNvPicPr>
          <p:nvPr>
            <p:ph idx="1"/>
          </p:nvPr>
        </p:nvPicPr>
        <p:blipFill>
          <a:blip r:embed="rId2"/>
          <a:stretch>
            <a:fillRect/>
          </a:stretch>
        </p:blipFill>
        <p:spPr>
          <a:xfrm>
            <a:off x="1785918" y="1714488"/>
            <a:ext cx="5822565" cy="4772595"/>
          </a:xfrm>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Monotype Corsiva" pitchFamily="66" charset="0"/>
              </a:rPr>
              <a:t>KAŞIK...</a:t>
            </a:r>
            <a:endParaRPr lang="tr-TR" dirty="0">
              <a:latin typeface="Monotype Corsiva" pitchFamily="66" charset="0"/>
            </a:endParaRPr>
          </a:p>
        </p:txBody>
      </p:sp>
      <p:sp>
        <p:nvSpPr>
          <p:cNvPr id="3" name="2 İçerik Yer Tutucusu"/>
          <p:cNvSpPr>
            <a:spLocks noGrp="1"/>
          </p:cNvSpPr>
          <p:nvPr>
            <p:ph idx="1"/>
          </p:nvPr>
        </p:nvSpPr>
        <p:spPr/>
        <p:txBody>
          <a:bodyPr>
            <a:normAutofit fontScale="92500" lnSpcReduction="20000"/>
          </a:bodyPr>
          <a:lstStyle/>
          <a:p>
            <a:r>
              <a:rPr lang="tr-TR" dirty="0" smtClean="0">
                <a:latin typeface="Monotype Corsiva" pitchFamily="66" charset="0"/>
              </a:rPr>
              <a:t>KAŞIK:</a:t>
            </a:r>
            <a:r>
              <a:rPr lang="tr-TR" dirty="0">
                <a:latin typeface="Monotype Corsiva" pitchFamily="66" charset="0"/>
              </a:rPr>
              <a:t>Vurmalı bir Türk Halk Çalgısıdır.</a:t>
            </a:r>
          </a:p>
          <a:p>
            <a:r>
              <a:rPr lang="tr-TR" dirty="0">
                <a:latin typeface="Monotype Corsiva" pitchFamily="66" charset="0"/>
              </a:rPr>
              <a:t>Özellikle şimşir ağacından yapılanı makbuldür. Sap kısımları parmaklar arasına alınır, oval kısımları ise sırta gelecek şekilde avuç içine alınarak çalınmaktadır. Bunun dışında farklı tutuş biçimleri de vardır. Bursa çevresinde sapın sonunda oyma tekniği ile hareketli parçacıklar oluşturulmuş ve buna tongurdaklı kaşık adı verilmiştir. Anadolu’da eskiden beri kullanılan ve ağaçtan yapılan çorba kaşıkları aynı zamanda çalgı olarak ta kullanılmaktadır. Türkiye’nin özellikle Silifke ve Konya yöresi halk oyunlarında yaygın olarak kullanılmaktadır.</a:t>
            </a:r>
          </a:p>
          <a:p>
            <a:endParaRPr lang="tr-TR" dirty="0">
              <a:latin typeface="Monotype Corsiva" pitchFamily="66"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Monotype Corsiva" pitchFamily="66" charset="0"/>
              </a:rPr>
              <a:t>DEVAM....</a:t>
            </a:r>
            <a:endParaRPr lang="tr-TR" dirty="0">
              <a:latin typeface="Monotype Corsiva" pitchFamily="66" charset="0"/>
            </a:endParaRPr>
          </a:p>
        </p:txBody>
      </p:sp>
      <p:sp>
        <p:nvSpPr>
          <p:cNvPr id="3" name="2 İçerik Yer Tutucusu"/>
          <p:cNvSpPr>
            <a:spLocks noGrp="1"/>
          </p:cNvSpPr>
          <p:nvPr>
            <p:ph idx="1"/>
          </p:nvPr>
        </p:nvSpPr>
        <p:spPr/>
        <p:txBody>
          <a:bodyPr/>
          <a:lstStyle/>
          <a:p>
            <a:r>
              <a:rPr lang="tr-TR" dirty="0" smtClean="0">
                <a:latin typeface="Monotype Corsiva" pitchFamily="66" charset="0"/>
              </a:rPr>
              <a:t>Bağlama:</a:t>
            </a:r>
            <a:r>
              <a:rPr lang="tr-TR" dirty="0">
                <a:latin typeface="Monotype Corsiva" pitchFamily="66" charset="0"/>
              </a:rPr>
              <a:t>Bağlama; Tekne, Göğüs ve Sap olmak üzere üç ana kısımdan oluşmakatadır Tekne kısmı genelde dut ağacından yapılmaktadır Ancak dut ağacının dışında ardıç, kestane, ceviz, gürgen gibi ağaçlardan da yapılmaktadır Göğüs kısmı ladin ağacından, sap kısmı ise gürgen, ak gürgen veya ardıç ağacından yapılmaktadır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Monotype Corsiva" pitchFamily="66" charset="0"/>
              </a:rPr>
              <a:t>TAR</a:t>
            </a:r>
            <a:endParaRPr lang="tr-TR" dirty="0">
              <a:latin typeface="Monotype Corsiva" pitchFamily="66" charset="0"/>
            </a:endParaRPr>
          </a:p>
        </p:txBody>
      </p:sp>
      <p:pic>
        <p:nvPicPr>
          <p:cNvPr id="4" name="3 İçerik Yer Tutucusu" descr="tar.jpg"/>
          <p:cNvPicPr>
            <a:picLocks noGrp="1" noChangeAspect="1"/>
          </p:cNvPicPr>
          <p:nvPr>
            <p:ph idx="1"/>
          </p:nvPr>
        </p:nvPicPr>
        <p:blipFill>
          <a:blip r:embed="rId2"/>
          <a:stretch>
            <a:fillRect/>
          </a:stretch>
        </p:blipFill>
        <p:spPr>
          <a:xfrm>
            <a:off x="0" y="2000240"/>
            <a:ext cx="9144000" cy="3500462"/>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Monotype Corsiva" pitchFamily="66" charset="0"/>
              </a:rPr>
              <a:t>TAR...</a:t>
            </a:r>
            <a:endParaRPr lang="tr-TR" dirty="0">
              <a:latin typeface="Monotype Corsiva" pitchFamily="66" charset="0"/>
            </a:endParaRPr>
          </a:p>
        </p:txBody>
      </p:sp>
      <p:sp>
        <p:nvSpPr>
          <p:cNvPr id="3" name="2 İçerik Yer Tutucusu"/>
          <p:cNvSpPr>
            <a:spLocks noGrp="1"/>
          </p:cNvSpPr>
          <p:nvPr>
            <p:ph idx="1"/>
          </p:nvPr>
        </p:nvSpPr>
        <p:spPr/>
        <p:txBody>
          <a:bodyPr>
            <a:normAutofit fontScale="85000" lnSpcReduction="20000"/>
          </a:bodyPr>
          <a:lstStyle/>
          <a:p>
            <a:r>
              <a:rPr lang="tr-TR" sz="3900" dirty="0">
                <a:latin typeface="Monotype Corsiva" pitchFamily="66" charset="0"/>
              </a:rPr>
              <a:t>Tezeneli bir Türk Halk çalgısıdır. Ülkemizde Kars yöresinde yaygın olarak kullanılmaktadır Ayrıca Azerbeycan, İran, Özbekistan ve Gürcistan'da da yaygın olarak kullanıldığı bilinmektedir.</a:t>
            </a:r>
          </a:p>
          <a:p>
            <a:r>
              <a:rPr lang="tr-TR" sz="3900" dirty="0">
                <a:latin typeface="Monotype Corsiva" pitchFamily="66" charset="0"/>
              </a:rPr>
              <a:t>Teknesi, büyükleri birbirinden farklı iki çanaktan oluşmaktadır ve genellikle dut ağacından yapılmaktadır Göğüs kısmı üzerine manda veya sığır yüreğinin zarı gelmektedir Sap kısmı sert ağaçtan yapılmaktadır ve üzerine misinadan perdeler </a:t>
            </a:r>
            <a:r>
              <a:rPr lang="tr-TR" sz="3900" dirty="0" smtClean="0">
                <a:latin typeface="Monotype Corsiva" pitchFamily="66" charset="0"/>
              </a:rPr>
              <a:t>bağlanmaktadır.</a:t>
            </a:r>
            <a:endParaRPr lang="tr-TR" sz="3900" dirty="0">
              <a:latin typeface="Monotype Corsiva" pitchFamily="66" charset="0"/>
            </a:endParaRPr>
          </a:p>
          <a:p>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endParaRPr lang="tr-TR" sz="5400" dirty="0" smtClean="0">
              <a:latin typeface="Monotype Corsiva" pitchFamily="66" charset="0"/>
            </a:endParaRPr>
          </a:p>
          <a:p>
            <a:r>
              <a:rPr lang="tr-TR" sz="5400" dirty="0">
                <a:latin typeface="Monotype Corsiva" pitchFamily="66" charset="0"/>
              </a:rPr>
              <a:t> </a:t>
            </a:r>
            <a:r>
              <a:rPr lang="tr-TR" sz="5400" dirty="0" smtClean="0">
                <a:latin typeface="Monotype Corsiva" pitchFamily="66" charset="0"/>
              </a:rPr>
              <a:t>  </a:t>
            </a:r>
            <a:r>
              <a:rPr lang="tr-TR" sz="7200" dirty="0" smtClean="0">
                <a:latin typeface="Monotype Corsiva" pitchFamily="66" charset="0"/>
              </a:rPr>
              <a:t>YAYLIÇALGILAR</a:t>
            </a:r>
            <a:endParaRPr lang="tr-TR" sz="7200" dirty="0">
              <a:latin typeface="Monotype Corsiva" pitchFamily="66"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Monotype Corsiva" pitchFamily="66" charset="0"/>
              </a:rPr>
              <a:t>KABAK KEMANE</a:t>
            </a:r>
            <a:endParaRPr lang="tr-TR" dirty="0">
              <a:latin typeface="Monotype Corsiva" pitchFamily="66" charset="0"/>
            </a:endParaRPr>
          </a:p>
        </p:txBody>
      </p:sp>
      <p:pic>
        <p:nvPicPr>
          <p:cNvPr id="4" name="3 İçerik Yer Tutucusu" descr="kabak-kemane.jpg"/>
          <p:cNvPicPr>
            <a:picLocks noGrp="1" noChangeAspect="1"/>
          </p:cNvPicPr>
          <p:nvPr>
            <p:ph idx="1"/>
          </p:nvPr>
        </p:nvPicPr>
        <p:blipFill>
          <a:blip r:embed="rId2"/>
          <a:stretch>
            <a:fillRect/>
          </a:stretch>
        </p:blipFill>
        <p:spPr>
          <a:xfrm>
            <a:off x="2714612" y="1434118"/>
            <a:ext cx="3596738" cy="5423882"/>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Monotype Corsiva" pitchFamily="66" charset="0"/>
              </a:rPr>
              <a:t>KABAK KEMANE</a:t>
            </a:r>
            <a:endParaRPr lang="tr-TR" dirty="0">
              <a:latin typeface="Monotype Corsiva" pitchFamily="66" charset="0"/>
            </a:endParaRPr>
          </a:p>
        </p:txBody>
      </p:sp>
      <p:sp>
        <p:nvSpPr>
          <p:cNvPr id="3" name="2 İçerik Yer Tutucusu"/>
          <p:cNvSpPr>
            <a:spLocks noGrp="1"/>
          </p:cNvSpPr>
          <p:nvPr>
            <p:ph idx="1"/>
          </p:nvPr>
        </p:nvSpPr>
        <p:spPr/>
        <p:txBody>
          <a:bodyPr/>
          <a:lstStyle/>
          <a:p>
            <a:r>
              <a:rPr lang="tr-TR" dirty="0">
                <a:latin typeface="Monotype Corsiva" pitchFamily="66" charset="0"/>
              </a:rPr>
              <a:t>Türk Halk Müziği'nin telli, yaylı ve deri kapaklı sazlarımızın tek örneğidir. Menşei Orta Asya'ya dayanmaktadır. Kabak kemane, Türkiye’de özellikle Batı Anadolu’da (Ege Bölgesi’nde) yaygın olarak kullanılan bir sazdır. Kabak, kabak kemane, rebap (Güneydoğu Anadolu’da rubaba, Hatay yöresinde hegit) ve ıklığ gibi adlar ile bilinmektedir.</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TotalTime>
  <Words>965</Words>
  <Application>Microsoft Office PowerPoint</Application>
  <PresentationFormat>Ekran Gösterisi (4:3)</PresentationFormat>
  <Paragraphs>70</Paragraphs>
  <Slides>35</Slides>
  <Notes>2</Notes>
  <HiddenSlides>0</HiddenSlides>
  <MMClips>0</MMClips>
  <ScaleCrop>false</ScaleCrop>
  <HeadingPairs>
    <vt:vector size="4" baseType="variant">
      <vt:variant>
        <vt:lpstr>Tema</vt:lpstr>
      </vt:variant>
      <vt:variant>
        <vt:i4>1</vt:i4>
      </vt:variant>
      <vt:variant>
        <vt:lpstr>Slayt Başlıkları</vt:lpstr>
      </vt:variant>
      <vt:variant>
        <vt:i4>35</vt:i4>
      </vt:variant>
    </vt:vector>
  </HeadingPairs>
  <TitlesOfParts>
    <vt:vector size="36" baseType="lpstr">
      <vt:lpstr>Ofis Teması</vt:lpstr>
      <vt:lpstr>Slayt 1</vt:lpstr>
      <vt:lpstr>BAĞLAMA</vt:lpstr>
      <vt:lpstr>BAĞLAMA</vt:lpstr>
      <vt:lpstr>DEVAM....</vt:lpstr>
      <vt:lpstr>TAR</vt:lpstr>
      <vt:lpstr>TAR...</vt:lpstr>
      <vt:lpstr>Slayt 7</vt:lpstr>
      <vt:lpstr>KABAK KEMANE</vt:lpstr>
      <vt:lpstr>KABAK KEMANE</vt:lpstr>
      <vt:lpstr>DEVAM...</vt:lpstr>
      <vt:lpstr>KARADENİZ KEMENÇESİ</vt:lpstr>
      <vt:lpstr>KEMENÇE</vt:lpstr>
      <vt:lpstr>DEVAM...</vt:lpstr>
      <vt:lpstr>Slayt 14</vt:lpstr>
      <vt:lpstr>ZURNA...</vt:lpstr>
      <vt:lpstr>ZURNA</vt:lpstr>
      <vt:lpstr>KAVAL...</vt:lpstr>
      <vt:lpstr>KAVAL</vt:lpstr>
      <vt:lpstr>ÇIĞIRTMA...</vt:lpstr>
      <vt:lpstr>ÇIĞIRTMA...</vt:lpstr>
      <vt:lpstr>MEY...</vt:lpstr>
      <vt:lpstr>MEY...</vt:lpstr>
      <vt:lpstr>TULUM...</vt:lpstr>
      <vt:lpstr>TULUM...</vt:lpstr>
      <vt:lpstr>SİPSİ...</vt:lpstr>
      <vt:lpstr>SİPSİ...</vt:lpstr>
      <vt:lpstr>Slayt 27</vt:lpstr>
      <vt:lpstr>DAVUL...</vt:lpstr>
      <vt:lpstr>DAVUL...</vt:lpstr>
      <vt:lpstr>NAĞARA...</vt:lpstr>
      <vt:lpstr>NAĞARA...</vt:lpstr>
      <vt:lpstr>TEF...</vt:lpstr>
      <vt:lpstr>TEF...</vt:lpstr>
      <vt:lpstr>KAŞIK...</vt:lpstr>
      <vt:lpstr>KAŞIK...</vt:lpstr>
    </vt:vector>
  </TitlesOfParts>
  <Company>rocco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Türk Halk Müziği Çalgıları</dc:title>
  <dc:creator>PC1</dc:creator>
  <cp:lastModifiedBy>w7</cp:lastModifiedBy>
  <cp:revision>8</cp:revision>
  <dcterms:created xsi:type="dcterms:W3CDTF">2011-10-04T17:13:26Z</dcterms:created>
  <dcterms:modified xsi:type="dcterms:W3CDTF">2017-06-20T22:44:13Z</dcterms:modified>
</cp:coreProperties>
</file>