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3" r:id="rId5"/>
    <p:sldId id="264" r:id="rId6"/>
    <p:sldId id="282" r:id="rId7"/>
    <p:sldId id="259" r:id="rId8"/>
    <p:sldId id="262" r:id="rId9"/>
    <p:sldId id="260" r:id="rId10"/>
    <p:sldId id="265" r:id="rId11"/>
    <p:sldId id="266" r:id="rId12"/>
    <p:sldId id="284" r:id="rId13"/>
    <p:sldId id="267" r:id="rId14"/>
    <p:sldId id="268" r:id="rId15"/>
    <p:sldId id="261" r:id="rId16"/>
    <p:sldId id="269" r:id="rId17"/>
    <p:sldId id="270" r:id="rId18"/>
    <p:sldId id="272" r:id="rId19"/>
    <p:sldId id="285" r:id="rId20"/>
    <p:sldId id="273" r:id="rId21"/>
    <p:sldId id="279" r:id="rId22"/>
    <p:sldId id="280" r:id="rId23"/>
    <p:sldId id="281" r:id="rId24"/>
    <p:sldId id="274" r:id="rId25"/>
    <p:sldId id="283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F4606-DEC2-4B29-8A1E-B87329BF0D56}" type="datetimeFigureOut">
              <a:rPr lang="tr-TR" smtClean="0"/>
              <a:pPr/>
              <a:t>18.06.2017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F8825-64EC-4D83-A864-6EE257F7D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85852" y="0"/>
            <a:ext cx="7172348" cy="94138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Türklerin Bilime Katkıları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42976" y="4000504"/>
            <a:ext cx="8001024" cy="25003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Allah'ın Peygamber Efendimize gönderdiği ilk vahiy "Oku!" emriyle başlar. Yani Rabbimiz insanlara okumayı, araştırmayı, öğrenmeyi, aklını kullanmayı emretmektedir. 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26626" name="Picture 2" descr="türklerin bilime katkıları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28586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768" y="0"/>
            <a:ext cx="1771608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     </a:t>
            </a:r>
            <a:r>
              <a:rPr lang="tr-TR" b="1" i="1" dirty="0" smtClean="0"/>
              <a:t>Tıp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786182" y="1571612"/>
            <a:ext cx="5129226" cy="44291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r-TR" sz="2800" b="1" dirty="0" err="1" smtClean="0">
                <a:solidFill>
                  <a:schemeClr val="tx1"/>
                </a:solidFill>
              </a:rPr>
              <a:t>İbn</a:t>
            </a:r>
            <a:r>
              <a:rPr lang="tr-TR" sz="2800" b="1" dirty="0" smtClean="0">
                <a:solidFill>
                  <a:schemeClr val="tx1"/>
                </a:solidFill>
              </a:rPr>
              <a:t>-i Sina:Felsefe, matematik, astronomi, fizik, kimya, tıp ve müzik gibi bilgi ve becerinin çeşitli alanlarında seçkinleşmiş olan, </a:t>
            </a:r>
            <a:r>
              <a:rPr lang="tr-TR" sz="2800" b="1" dirty="0" err="1" smtClean="0">
                <a:solidFill>
                  <a:schemeClr val="tx1"/>
                </a:solidFill>
              </a:rPr>
              <a:t>İbn</a:t>
            </a:r>
            <a:r>
              <a:rPr lang="tr-TR" sz="2800" b="1" dirty="0" smtClean="0">
                <a:solidFill>
                  <a:schemeClr val="tx1"/>
                </a:solidFill>
              </a:rPr>
              <a:t>-i </a:t>
            </a:r>
            <a:r>
              <a:rPr lang="tr-TR" sz="2800" b="1" dirty="0" err="1" smtClean="0">
                <a:solidFill>
                  <a:schemeClr val="tx1"/>
                </a:solidFill>
              </a:rPr>
              <a:t>Sinâ</a:t>
            </a:r>
            <a:r>
              <a:rPr lang="tr-TR" sz="2800" b="1" dirty="0" smtClean="0">
                <a:solidFill>
                  <a:schemeClr val="tx1"/>
                </a:solidFill>
              </a:rPr>
              <a:t> (980-1037), matematik alanında matematiksel terimlerin tanımları; astronomi alanında ise duyarlı gözlemlerin yapılması konularıyla ilgilenmiştir.</a:t>
            </a:r>
          </a:p>
          <a:p>
            <a:pPr algn="l"/>
            <a:endParaRPr lang="tr-TR" sz="2800" dirty="0">
              <a:solidFill>
                <a:schemeClr val="tx1"/>
              </a:solidFill>
            </a:endParaRPr>
          </a:p>
        </p:txBody>
      </p:sp>
      <p:pic>
        <p:nvPicPr>
          <p:cNvPr id="18434" name="Picture 2" descr="http://gelisenbeyin.net/img/ibnisi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357298"/>
            <a:ext cx="257176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14414" y="0"/>
            <a:ext cx="7029472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3200" dirty="0" smtClean="0"/>
              <a:t>Tıp biliminde kuşkusuz </a:t>
            </a:r>
            <a:r>
              <a:rPr lang="tr-TR" sz="3200" b="1" dirty="0" err="1" smtClean="0"/>
              <a:t>İbn</a:t>
            </a:r>
            <a:r>
              <a:rPr lang="tr-TR" sz="3200" b="1" dirty="0" smtClean="0"/>
              <a:t>-i Sina</a:t>
            </a:r>
            <a:r>
              <a:rPr lang="tr-TR" sz="3200" dirty="0" smtClean="0"/>
              <a:t>'nın yeri en başta gelir. </a:t>
            </a:r>
            <a:endParaRPr lang="tr-TR" sz="3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42976" y="5105400"/>
            <a:ext cx="8001024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Özbekistanlı bir Türk olan </a:t>
            </a:r>
            <a:r>
              <a:rPr lang="tr-TR" dirty="0" err="1" smtClean="0">
                <a:solidFill>
                  <a:schemeClr val="tx1"/>
                </a:solidFill>
              </a:rPr>
              <a:t>İbni</a:t>
            </a:r>
            <a:r>
              <a:rPr lang="tr-TR" dirty="0" smtClean="0">
                <a:solidFill>
                  <a:schemeClr val="tx1"/>
                </a:solidFill>
              </a:rPr>
              <a:t> Sina hem felsefe, hem de tıp biliminde kendini yetiştirmiştir.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7412" name="Picture 4" descr="ibn-i sina'nın hayatı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571612"/>
            <a:ext cx="3085546" cy="3071834"/>
          </a:xfrm>
          <a:prstGeom prst="rect">
            <a:avLst/>
          </a:prstGeom>
          <a:noFill/>
        </p:spPr>
      </p:pic>
      <p:pic>
        <p:nvPicPr>
          <p:cNvPr id="17414" name="Picture 6" descr="ibn-i sina'nın hayatı ile ilgili görsel sonuc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571612"/>
            <a:ext cx="3643338" cy="2961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00166" y="214290"/>
            <a:ext cx="6815158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3200" dirty="0" smtClean="0"/>
              <a:t>Tıp alanındaki çalışmaları dünyaya yayılmıştır.</a:t>
            </a:r>
            <a:endParaRPr lang="tr-TR" sz="3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14414" y="4572008"/>
            <a:ext cx="7500990" cy="22859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En önemli eserleri; ansiklopedik bir tıp kitabı olan "</a:t>
            </a:r>
            <a:r>
              <a:rPr lang="tr-TR" dirty="0" err="1" smtClean="0">
                <a:solidFill>
                  <a:schemeClr val="tx1"/>
                </a:solidFill>
              </a:rPr>
              <a:t>Kitabü'ş</a:t>
            </a:r>
            <a:r>
              <a:rPr lang="tr-TR" dirty="0" smtClean="0">
                <a:solidFill>
                  <a:schemeClr val="tx1"/>
                </a:solidFill>
              </a:rPr>
              <a:t>-şifa", ikincisi ise Avrupa'daki üniversitelerde asırlarca ders kitabı olarak okutulan "El-Kanun </a:t>
            </a:r>
            <a:r>
              <a:rPr lang="tr-TR" dirty="0" err="1" smtClean="0">
                <a:solidFill>
                  <a:schemeClr val="tx1"/>
                </a:solidFill>
              </a:rPr>
              <a:t>fi't</a:t>
            </a:r>
            <a:r>
              <a:rPr lang="tr-TR" dirty="0" smtClean="0">
                <a:solidFill>
                  <a:schemeClr val="tx1"/>
                </a:solidFill>
              </a:rPr>
              <a:t>-tıp" isimli kitabıdır.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0962" name="Picture 2" descr="ibn-i sina'nın hayatı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714488"/>
            <a:ext cx="2500330" cy="2706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500166" y="5000636"/>
            <a:ext cx="6500858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800" dirty="0" smtClean="0"/>
              <a:t>Bunların dışında felsefe ve tıp bilimleriyle ilgili birçok eser yazmıştır.</a:t>
            </a:r>
            <a:br>
              <a:rPr lang="tr-TR" sz="2800" dirty="0" smtClean="0"/>
            </a:br>
            <a:endParaRPr lang="tr-TR" sz="2800" dirty="0"/>
          </a:p>
        </p:txBody>
      </p:sp>
      <p:pic>
        <p:nvPicPr>
          <p:cNvPr id="16386" name="Picture 2" descr="ibn-i sina'nın hayatı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000108"/>
            <a:ext cx="6951925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00562" y="0"/>
            <a:ext cx="4643438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i="1" dirty="0" smtClean="0"/>
              <a:t>Matematik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929190" y="1643050"/>
            <a:ext cx="4000528" cy="52149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Ebu Abdullah Muhammed bin El-Harezmi 780 yılında Özbekistan'ın </a:t>
            </a:r>
            <a:r>
              <a:rPr lang="tr-TR" dirty="0" err="1" smtClean="0">
                <a:solidFill>
                  <a:schemeClr val="tx1"/>
                </a:solidFill>
              </a:rPr>
              <a:t>Karizmi</a:t>
            </a:r>
            <a:r>
              <a:rPr lang="tr-TR" dirty="0" smtClean="0">
                <a:solidFill>
                  <a:schemeClr val="tx1"/>
                </a:solidFill>
              </a:rPr>
              <a:t> kentinde dünyaya gelmiştir. Horasan bölgesinde bulunan </a:t>
            </a:r>
            <a:r>
              <a:rPr lang="tr-TR" dirty="0" err="1" smtClean="0">
                <a:solidFill>
                  <a:schemeClr val="tx1"/>
                </a:solidFill>
              </a:rPr>
              <a:t>Harezm'de</a:t>
            </a:r>
            <a:r>
              <a:rPr lang="tr-TR" dirty="0" smtClean="0">
                <a:solidFill>
                  <a:schemeClr val="tx1"/>
                </a:solidFill>
              </a:rPr>
              <a:t> temel eğitimini alan Harezmi, gençliğinin ilk yıllarında Bağdat'taki ileri bilim atmosferinin varlığını öğrenir. İlmî konulara meraklı olan Harezmi bu konularda çalışma idealini gerçekleştirmek için Bağdat'a gelir ve yerleşir  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://img04.blogcu.com/v2/images/big/d/e/d/dedekorkut1/dedekorkut1_1375027542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7" y="1500174"/>
            <a:ext cx="3643339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57290" y="1357298"/>
            <a:ext cx="7029472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sz="3200" dirty="0" smtClean="0"/>
              <a:t>Matematik alanında Özbekistanlı bir Türk olan </a:t>
            </a:r>
            <a:r>
              <a:rPr lang="tr-TR" sz="3200" b="1" dirty="0" smtClean="0"/>
              <a:t>Musa Harezmi</a:t>
            </a:r>
            <a:r>
              <a:rPr lang="tr-TR" sz="3200" dirty="0" smtClean="0"/>
              <a:t> çok önemli çalışmalar yapmıştır. </a:t>
            </a:r>
            <a:endParaRPr lang="tr-TR" sz="3200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357290" y="2928934"/>
            <a:ext cx="7029472" cy="14700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tr-TR" sz="3200" dirty="0" smtClean="0"/>
              <a:t>Harezmi sıfırlı ondalık sistemini bulmuş, logaritmayı sistemleştirmiştir. 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357290" y="4714884"/>
            <a:ext cx="7029472" cy="14700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tr-TR" sz="3200" dirty="0" smtClean="0"/>
              <a:t>. "</a:t>
            </a:r>
            <a:r>
              <a:rPr lang="tr-TR" sz="3200" dirty="0" err="1" smtClean="0"/>
              <a:t>Hisabü'l</a:t>
            </a:r>
            <a:r>
              <a:rPr lang="tr-TR" sz="3200" dirty="0" smtClean="0"/>
              <a:t>-cebir" isimli kitabı Latinceye çevrilmiş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85852" y="1857364"/>
            <a:ext cx="7029472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sz="3200" dirty="0" smtClean="0"/>
              <a:t>. 12. asırdan 16. </a:t>
            </a:r>
            <a:r>
              <a:rPr lang="tr-TR" sz="3200" dirty="0" err="1" smtClean="0"/>
              <a:t>asıra</a:t>
            </a:r>
            <a:r>
              <a:rPr lang="tr-TR" sz="3200" dirty="0" smtClean="0"/>
              <a:t> kadar Avrupa'daki üniversitelerde ders kitabı olarak okutulmuştur.  </a:t>
            </a:r>
            <a:endParaRPr lang="tr-TR" sz="3200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285852" y="3929066"/>
            <a:ext cx="7029472" cy="1470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tr-TR" sz="3200" dirty="0" smtClean="0"/>
              <a:t>. Ayrıca batılılar ondalık sistemi ilk kez bu kitaptan öğrenmişlerdir 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214942" y="0"/>
            <a:ext cx="3929058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3200" b="1" i="1" dirty="0" smtClean="0"/>
              <a:t>Fizik</a:t>
            </a:r>
            <a:r>
              <a:rPr lang="tr-TR" sz="3200" dirty="0" smtClean="0"/>
              <a:t> </a:t>
            </a:r>
            <a:endParaRPr lang="tr-TR" sz="3200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5286380" y="1357298"/>
            <a:ext cx="3857620" cy="47561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tr-TR" sz="3200" dirty="0" err="1" smtClean="0"/>
              <a:t>Bîrûnî</a:t>
            </a:r>
            <a:r>
              <a:rPr lang="tr-TR" sz="3200" dirty="0" smtClean="0"/>
              <a:t>, Türk kökenli İslam bilgini. Tam adı Ebu Reyhan Muhammed bin </a:t>
            </a:r>
            <a:r>
              <a:rPr lang="tr-TR" sz="3200" dirty="0" err="1" smtClean="0"/>
              <a:t>Ahmed</a:t>
            </a:r>
            <a:r>
              <a:rPr lang="tr-TR" sz="3200" dirty="0" smtClean="0"/>
              <a:t> el-</a:t>
            </a:r>
            <a:r>
              <a:rPr lang="tr-TR" sz="3200" dirty="0" err="1" smtClean="0"/>
              <a:t>Birûnî</a:t>
            </a:r>
            <a:r>
              <a:rPr lang="tr-TR" sz="3200" dirty="0" smtClean="0"/>
              <a:t> </a:t>
            </a:r>
            <a:r>
              <a:rPr lang="tr-TR" sz="3200" dirty="0" err="1" smtClean="0"/>
              <a:t>dir</a:t>
            </a:r>
            <a:r>
              <a:rPr lang="tr-TR" sz="3200" dirty="0" smtClean="0"/>
              <a:t>. Batı dillerinde adı </a:t>
            </a:r>
            <a:r>
              <a:rPr lang="tr-TR" sz="3200" dirty="0" err="1" smtClean="0"/>
              <a:t>Alberuni</a:t>
            </a:r>
            <a:r>
              <a:rPr lang="tr-TR" sz="3200" dirty="0" smtClean="0"/>
              <a:t> veya </a:t>
            </a:r>
            <a:r>
              <a:rPr lang="tr-TR" sz="3200" dirty="0" err="1" smtClean="0"/>
              <a:t>Aliboron</a:t>
            </a:r>
            <a:r>
              <a:rPr lang="tr-TR" sz="3200" dirty="0" smtClean="0"/>
              <a:t> olarak geçer. Gökbilim, matematik, doğa bilimleri, coğrafya ve tarih alanındaki çalışmalarıyla tanınır.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071538" y="3929066"/>
            <a:ext cx="4000528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400" b="1" dirty="0" smtClean="0"/>
              <a:t>Doğum: MS 05 Eylül 973, </a:t>
            </a:r>
            <a:r>
              <a:rPr lang="tr-TR" sz="2400" b="1" dirty="0" err="1" smtClean="0"/>
              <a:t>Harezm</a:t>
            </a:r>
            <a:endParaRPr lang="tr-TR" sz="2400" b="1" dirty="0" smtClean="0"/>
          </a:p>
          <a:p>
            <a:r>
              <a:rPr lang="tr-TR" sz="2400" b="1" dirty="0" smtClean="0"/>
              <a:t>Ölüm: 13 Aralık 1048, </a:t>
            </a:r>
            <a:r>
              <a:rPr lang="tr-TR" sz="2400" b="1" dirty="0" err="1" smtClean="0"/>
              <a:t>Gazni</a:t>
            </a:r>
            <a:r>
              <a:rPr lang="tr-TR" sz="2400" b="1" dirty="0" smtClean="0"/>
              <a:t>, Afganistan</a:t>
            </a:r>
          </a:p>
          <a:p>
            <a:r>
              <a:rPr lang="tr-TR" sz="2400" b="1" dirty="0" smtClean="0"/>
              <a:t>Kitaplar: El-</a:t>
            </a:r>
            <a:r>
              <a:rPr lang="tr-TR" sz="2400" b="1" dirty="0" err="1" smtClean="0"/>
              <a:t>Âsâr'il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Bâkiye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an'il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Kurûni'i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Hâliye</a:t>
            </a:r>
            <a:endParaRPr lang="tr-TR" sz="2400" b="1" dirty="0" smtClean="0"/>
          </a:p>
        </p:txBody>
      </p:sp>
      <p:sp>
        <p:nvSpPr>
          <p:cNvPr id="12290" name="AutoShape 2" descr="biruni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292" name="AutoShape 4" descr="biruni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2294" name="Picture 6" descr="http://www.turkcebilgi.com/images/imgk/Ahmed-el-Birun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0"/>
            <a:ext cx="4000528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57290" y="1357298"/>
            <a:ext cx="7029472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sz="3200" dirty="0" smtClean="0"/>
              <a:t>Fizik biliminde Müslüman Türk bilgini </a:t>
            </a:r>
            <a:r>
              <a:rPr lang="tr-TR" sz="3200" b="1" dirty="0" err="1" smtClean="0"/>
              <a:t>Biruni</a:t>
            </a:r>
            <a:r>
              <a:rPr lang="tr-TR" sz="3200" dirty="0" smtClean="0"/>
              <a:t> önemli çalışmalar ve buluşlar yapmıştır.  </a:t>
            </a:r>
            <a:endParaRPr lang="tr-TR" sz="3200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357290" y="3214686"/>
            <a:ext cx="7029472" cy="25717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tr-TR" sz="3200" dirty="0" smtClean="0"/>
              <a:t>. Işığın sesten daha hızlı hareket ettiğini ilk tespit eden bilim insanı olan </a:t>
            </a:r>
            <a:r>
              <a:rPr lang="tr-TR" sz="3200" dirty="0" err="1" smtClean="0"/>
              <a:t>Biruni</a:t>
            </a:r>
            <a:r>
              <a:rPr lang="tr-TR" sz="3200" dirty="0" smtClean="0"/>
              <a:t>, zekasıyla yaşadığı döneme damgasını vurmuş ve 11. asır "</a:t>
            </a:r>
            <a:r>
              <a:rPr lang="tr-TR" sz="3200" dirty="0" err="1" smtClean="0"/>
              <a:t>Biruni</a:t>
            </a:r>
            <a:r>
              <a:rPr lang="tr-TR" sz="3200" dirty="0" smtClean="0"/>
              <a:t> asrı" olarak anılmıştır. 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929322" y="0"/>
            <a:ext cx="3214678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3200" b="1" i="1" dirty="0" smtClean="0"/>
              <a:t>Coğrafya</a:t>
            </a:r>
            <a:r>
              <a:rPr lang="tr-TR" sz="3200" dirty="0" smtClean="0"/>
              <a:t> </a:t>
            </a:r>
            <a:endParaRPr lang="tr-TR" sz="3200" dirty="0"/>
          </a:p>
        </p:txBody>
      </p:sp>
      <p:pic>
        <p:nvPicPr>
          <p:cNvPr id="3" name="Picture 2" descr="http://www.virahaber.com/d/news/364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0"/>
            <a:ext cx="4500594" cy="6429396"/>
          </a:xfrm>
          <a:prstGeom prst="rect">
            <a:avLst/>
          </a:prstGeom>
          <a:noFill/>
        </p:spPr>
      </p:pic>
      <p:sp>
        <p:nvSpPr>
          <p:cNvPr id="4" name="3 Dikdörtgen"/>
          <p:cNvSpPr/>
          <p:nvPr/>
        </p:nvSpPr>
        <p:spPr>
          <a:xfrm>
            <a:off x="5429256" y="1643050"/>
            <a:ext cx="3714744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3200" dirty="0" smtClean="0"/>
              <a:t>Coğrafya alanında </a:t>
            </a:r>
            <a:r>
              <a:rPr lang="tr-TR" sz="3200" b="1" dirty="0" smtClean="0"/>
              <a:t>Piri Reis</a:t>
            </a:r>
            <a:r>
              <a:rPr lang="tr-TR" sz="3200" dirty="0" smtClean="0"/>
              <a:t> ve </a:t>
            </a:r>
            <a:r>
              <a:rPr lang="tr-TR" sz="3200" b="1" dirty="0" err="1" smtClean="0"/>
              <a:t>Seydi</a:t>
            </a:r>
            <a:r>
              <a:rPr lang="tr-TR" sz="3200" b="1" dirty="0" smtClean="0"/>
              <a:t> Ali Reis</a:t>
            </a:r>
            <a:r>
              <a:rPr lang="tr-TR" sz="3200" dirty="0" smtClean="0"/>
              <a:t> önemli çalışmaları olan Türk bilginleridir.</a:t>
            </a:r>
            <a:endParaRPr lang="tr-T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71538" y="4429132"/>
            <a:ext cx="6672282" cy="18573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3200" dirty="0" smtClean="0"/>
              <a:t>İslam'ın okumaya ve bilime verdiği önem Müslüman Türkleri öğrenmeye, araştırmaya sevk etmiştir. </a:t>
            </a:r>
            <a:endParaRPr lang="tr-TR" sz="3200" dirty="0"/>
          </a:p>
        </p:txBody>
      </p:sp>
      <p:pic>
        <p:nvPicPr>
          <p:cNvPr id="25602" name="Picture 2" descr="türklerin bilime katkıları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71480"/>
            <a:ext cx="4929222" cy="3692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1285852" y="4786322"/>
            <a:ext cx="7029472" cy="14700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lang="tr-TR" sz="3200" dirty="0" smtClean="0"/>
              <a:t>Piri Reis'in 1513 yılında çizdiği dünya haritası, Amerika kıtasını gösteren en eski haritalardan birisidir.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 descr="piri reis'in hayatı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857232"/>
            <a:ext cx="5643602" cy="3397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28662" y="3857628"/>
            <a:ext cx="8215338" cy="25003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sz="3200" dirty="0" smtClean="0"/>
              <a:t>. </a:t>
            </a:r>
            <a:r>
              <a:rPr lang="tr-TR" sz="3200" dirty="0" err="1" smtClean="0"/>
              <a:t>Pîrî</a:t>
            </a:r>
            <a:r>
              <a:rPr lang="tr-TR" sz="3200" dirty="0" smtClean="0"/>
              <a:t> Reis: 1465-1470, Gelibolu - 1554, Kahire), Türk-Osmanlı denizci ve kartografı. Asıl adı </a:t>
            </a:r>
            <a:r>
              <a:rPr lang="tr-TR" sz="3200" dirty="0" err="1" smtClean="0"/>
              <a:t>Muhyiddin</a:t>
            </a:r>
            <a:r>
              <a:rPr lang="tr-TR" sz="3200" dirty="0" smtClean="0"/>
              <a:t> </a:t>
            </a:r>
            <a:r>
              <a:rPr lang="tr-TR" sz="3200" dirty="0" err="1" smtClean="0"/>
              <a:t>Pîrî</a:t>
            </a:r>
            <a:r>
              <a:rPr lang="tr-TR" sz="3200" dirty="0" smtClean="0"/>
              <a:t> Bey'dir.[1] Künyesi Ahmet </a:t>
            </a:r>
            <a:r>
              <a:rPr lang="tr-TR" sz="3200" dirty="0" err="1" smtClean="0"/>
              <a:t>ibn</a:t>
            </a:r>
            <a:r>
              <a:rPr lang="tr-TR" sz="3200" dirty="0" smtClean="0"/>
              <a:t>-i el-Hac Mehmet El </a:t>
            </a:r>
            <a:r>
              <a:rPr lang="tr-TR" sz="3200" dirty="0" err="1" smtClean="0"/>
              <a:t>Karamani'dir</a:t>
            </a:r>
            <a:r>
              <a:rPr lang="tr-TR" sz="3200" dirty="0" smtClean="0"/>
              <a:t>. Amerika'yı gösteren Dünya haritaları ve</a:t>
            </a:r>
            <a:br>
              <a:rPr lang="tr-TR" sz="3200" dirty="0" smtClean="0"/>
            </a:br>
            <a:r>
              <a:rPr lang="tr-TR" sz="3200" dirty="0" smtClean="0"/>
              <a:t> </a:t>
            </a:r>
            <a:r>
              <a:rPr lang="tr-TR" sz="3200" dirty="0" err="1" smtClean="0"/>
              <a:t>Kitab</a:t>
            </a:r>
            <a:r>
              <a:rPr lang="tr-TR" sz="3200" dirty="0" smtClean="0"/>
              <a:t>-ı Bahriye adlı denizcilik kitabıyla tanınmıştır. </a:t>
            </a:r>
            <a:endParaRPr lang="tr-TR" sz="3200" dirty="0"/>
          </a:p>
        </p:txBody>
      </p:sp>
      <p:pic>
        <p:nvPicPr>
          <p:cNvPr id="8194" name="Picture 2" descr="piri reis'in hayatı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0"/>
            <a:ext cx="8014916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900610" y="1000108"/>
            <a:ext cx="4243390" cy="5072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sz="3200" dirty="0" smtClean="0"/>
              <a:t>. </a:t>
            </a:r>
            <a:r>
              <a:rPr lang="tr-TR" sz="3200" dirty="0" err="1" smtClean="0"/>
              <a:t>Seydi</a:t>
            </a:r>
            <a:r>
              <a:rPr lang="tr-TR" sz="3200" dirty="0" smtClean="0"/>
              <a:t> Ali Reis, Kaptan-ı Deryalık da yapmış olan Osmanlı denizcisi. Osmanlı Devleti'nin Büyük Okyanus rüyasını gerçekleştirmek için görevlendirilen denizci. Türk amirali, coğrafya ve matematik bilgini. </a:t>
            </a:r>
            <a:r>
              <a:rPr lang="tr-TR" sz="3200" dirty="0" err="1" smtClean="0"/>
              <a:t>Vikipedi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2700" dirty="0" smtClean="0"/>
              <a:t>Doğum</a:t>
            </a:r>
            <a:r>
              <a:rPr lang="tr-TR" sz="3200" dirty="0" smtClean="0"/>
              <a:t>: 1498, Galata, Beyoğlu, İstanbul</a:t>
            </a:r>
            <a:br>
              <a:rPr lang="tr-TR" sz="3200" dirty="0" smtClean="0"/>
            </a:br>
            <a:r>
              <a:rPr lang="tr-TR" sz="3200" dirty="0" smtClean="0"/>
              <a:t>Ölüm: 1563 </a:t>
            </a:r>
            <a:endParaRPr lang="tr-TR" sz="3200" dirty="0"/>
          </a:p>
        </p:txBody>
      </p:sp>
      <p:pic>
        <p:nvPicPr>
          <p:cNvPr id="7170" name="Picture 2" descr="http://www.alasoku.org.tr/wp-content/uploads/2013/08/Seydi-Ali-Reis-3-256x3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643050"/>
            <a:ext cx="3571900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429224" y="0"/>
            <a:ext cx="3714776" cy="11430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b="1" i="1" dirty="0" smtClean="0"/>
              <a:t>Felsefe</a:t>
            </a:r>
            <a:r>
              <a:rPr lang="tr-TR" sz="3200" dirty="0" smtClean="0"/>
              <a:t> </a:t>
            </a:r>
            <a:endParaRPr lang="tr-TR" sz="3200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500166" y="1571612"/>
            <a:ext cx="7029472" cy="14700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lvl="0">
              <a:spcBef>
                <a:spcPct val="0"/>
              </a:spcBef>
            </a:pPr>
            <a:r>
              <a:rPr lang="tr-TR" sz="3200" b="1" i="1" dirty="0" smtClean="0"/>
              <a:t>Felsefe:</a:t>
            </a:r>
            <a:r>
              <a:rPr lang="tr-TR" sz="3200" dirty="0" smtClean="0"/>
              <a:t> Felsefe alanında </a:t>
            </a:r>
            <a:r>
              <a:rPr lang="tr-TR" sz="3200" b="1" dirty="0" err="1" smtClean="0"/>
              <a:t>Farabi</a:t>
            </a:r>
            <a:r>
              <a:rPr lang="tr-TR" sz="3200" dirty="0" smtClean="0"/>
              <a:t>, batılıların Aristo'dan sonra en büyük felsefeci olarak kabul ettikleri bir Türk bilginidir. 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428728" y="3214686"/>
            <a:ext cx="7072362" cy="19288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tr-TR" sz="3200" dirty="0" smtClean="0"/>
              <a:t>Müzik, matematik, felsefe, astronomi gibi alanlarda çalışmalar yapan </a:t>
            </a:r>
            <a:r>
              <a:rPr lang="tr-TR" sz="3200" dirty="0" err="1" smtClean="0"/>
              <a:t>Farabi</a:t>
            </a:r>
            <a:r>
              <a:rPr lang="tr-TR" sz="3200" dirty="0" smtClean="0"/>
              <a:t>, felsefe bilimine katkılarından dolayı "muallim-i </a:t>
            </a:r>
            <a:r>
              <a:rPr lang="tr-TR" sz="3200" dirty="0" err="1" smtClean="0"/>
              <a:t>sânî</a:t>
            </a:r>
            <a:r>
              <a:rPr lang="tr-TR" sz="3200" dirty="0" smtClean="0"/>
              <a:t>", yani Aristo'dan sonra gelen ikinci öğretmen olarak ün yapmıştır. 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28" y="5286388"/>
            <a:ext cx="7072362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3200" dirty="0" smtClean="0"/>
              <a:t>Aynı zamanda "kanun" isimli müzik aletini icat eden </a:t>
            </a:r>
            <a:r>
              <a:rPr lang="tr-TR" sz="3200" dirty="0" err="1" smtClean="0"/>
              <a:t>Farabi'dir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43438" y="1357298"/>
            <a:ext cx="4500562" cy="49292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2400" dirty="0" err="1" smtClean="0"/>
              <a:t>Farabi</a:t>
            </a:r>
            <a:r>
              <a:rPr lang="tr-TR" sz="2400" dirty="0" smtClean="0"/>
              <a:t> d. 872 </a:t>
            </a:r>
            <a:r>
              <a:rPr lang="tr-TR" sz="2400" dirty="0" err="1" smtClean="0"/>
              <a:t>Fārāb</a:t>
            </a:r>
            <a:r>
              <a:rPr lang="tr-TR" sz="2400" dirty="0" smtClean="0"/>
              <a:t> – 14 Aralık 950 ile 12 Ocak 951 arası Şam), 8. ve 13. yüzyıllar arasındaki İslam'ın Altın Çağı'nda yaşamış ünlü filozof ve bilim adamı. </a:t>
            </a:r>
            <a:br>
              <a:rPr lang="tr-TR" sz="2400" dirty="0" smtClean="0"/>
            </a:br>
            <a:r>
              <a:rPr lang="tr-TR" sz="2400" dirty="0" smtClean="0"/>
              <a:t>Aynı zamanda gökbilimci , mantıkçı ve müzisyendir . </a:t>
            </a:r>
            <a:br>
              <a:rPr lang="tr-TR" sz="2400" dirty="0" smtClean="0"/>
            </a:br>
            <a:r>
              <a:rPr lang="tr-TR" sz="2400" dirty="0" smtClean="0"/>
              <a:t>Doğum: MS 872, </a:t>
            </a:r>
            <a:r>
              <a:rPr lang="tr-TR" sz="2400" dirty="0" err="1" smtClean="0"/>
              <a:t>Otrar</a:t>
            </a:r>
            <a:r>
              <a:rPr lang="tr-TR" sz="2400" dirty="0" smtClean="0"/>
              <a:t>, Kazakistan</a:t>
            </a:r>
            <a:br>
              <a:rPr lang="tr-TR" sz="2400" dirty="0" smtClean="0"/>
            </a:br>
            <a:r>
              <a:rPr lang="tr-TR" sz="2400" dirty="0" smtClean="0"/>
              <a:t>Ölüm: MS 950, Şam, Suriye</a:t>
            </a:r>
            <a:br>
              <a:rPr lang="tr-TR" sz="2400" dirty="0" smtClean="0"/>
            </a:br>
            <a:r>
              <a:rPr lang="tr-TR" sz="2400" dirty="0" smtClean="0"/>
              <a:t>Kitaplar: İdeal Devlet </a:t>
            </a:r>
            <a:endParaRPr lang="tr-TR" sz="2400" dirty="0"/>
          </a:p>
        </p:txBody>
      </p:sp>
      <p:pic>
        <p:nvPicPr>
          <p:cNvPr id="5122" name="Picture 2" descr="http://www.gelisenbeyin.net/img/farab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71612"/>
            <a:ext cx="3286148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türklerin bilime katkıları ile ilgili görsel sonucu"/>
          <p:cNvPicPr>
            <a:picLocks noChangeAspect="1" noChangeArrowheads="1"/>
          </p:cNvPicPr>
          <p:nvPr/>
        </p:nvPicPr>
        <p:blipFill>
          <a:blip r:embed="rId3"/>
          <a:srcRect b="17204"/>
          <a:stretch>
            <a:fillRect/>
          </a:stretch>
        </p:blipFill>
        <p:spPr bwMode="auto">
          <a:xfrm>
            <a:off x="1142976" y="0"/>
            <a:ext cx="786808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Alt Başlık"/>
          <p:cNvSpPr>
            <a:spLocks noGrp="1"/>
          </p:cNvSpPr>
          <p:nvPr>
            <p:ph type="subTitle" idx="1"/>
          </p:nvPr>
        </p:nvSpPr>
        <p:spPr>
          <a:xfrm>
            <a:off x="1214414" y="3714752"/>
            <a:ext cx="7929586" cy="31432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Türkler Semerkant, Taşkent, Buhara, İstanbul, Horasan gibi şehirleri birer ilim ve kültür merkezi haline getirmişler, buralarda medreseler kurmuşlar, bu medreselerde hem dini ilimleri, hem de pozitif ilimleri öğrenip öğretmişlerdir.</a:t>
            </a:r>
            <a:br>
              <a:rPr lang="tr-TR" dirty="0" smtClean="0">
                <a:solidFill>
                  <a:schemeClr val="tx1"/>
                </a:solidFill>
              </a:rPr>
            </a:b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098" name="Picture 2" descr="türklerin bilime katkıları ile ilgili görsel sonucu"/>
          <p:cNvPicPr>
            <a:picLocks noChangeAspect="1" noChangeArrowheads="1"/>
          </p:cNvPicPr>
          <p:nvPr/>
        </p:nvPicPr>
        <p:blipFill>
          <a:blip r:embed="rId3"/>
          <a:srcRect t="4902"/>
          <a:stretch>
            <a:fillRect/>
          </a:stretch>
        </p:blipFill>
        <p:spPr bwMode="auto">
          <a:xfrm>
            <a:off x="2285984" y="0"/>
            <a:ext cx="3929090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57818" y="0"/>
            <a:ext cx="348612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i="1" dirty="0" smtClean="0"/>
              <a:t>     Astronomi</a:t>
            </a:r>
            <a:endParaRPr lang="tr-TR" dirty="0"/>
          </a:p>
        </p:txBody>
      </p:sp>
      <p:pic>
        <p:nvPicPr>
          <p:cNvPr id="23554" name="Picture 2" descr="http://www.bilimdunyasi.org/wp-content/uploads/2014/06/astronom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3" y="1571612"/>
            <a:ext cx="7715305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429256" y="1428736"/>
            <a:ext cx="3714744" cy="46434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dirty="0" smtClean="0"/>
              <a:t>Astronomi biliminde </a:t>
            </a:r>
            <a:r>
              <a:rPr lang="tr-TR" dirty="0" err="1" smtClean="0"/>
              <a:t>Uluğ</a:t>
            </a:r>
            <a:r>
              <a:rPr lang="tr-TR" dirty="0" smtClean="0"/>
              <a:t> Bey ve Ali Kuşçu önemli çalışmaları olan Müslüman Türk bilginleridir. 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23556" name="Picture 4" descr="türklerin bilime katkıları ile ilgili görsel sonucu"/>
          <p:cNvPicPr>
            <a:picLocks noChangeAspect="1" noChangeArrowheads="1"/>
          </p:cNvPicPr>
          <p:nvPr/>
        </p:nvPicPr>
        <p:blipFill>
          <a:blip r:embed="rId3"/>
          <a:srcRect l="39779"/>
          <a:stretch>
            <a:fillRect/>
          </a:stretch>
        </p:blipFill>
        <p:spPr bwMode="auto">
          <a:xfrm>
            <a:off x="1142976" y="285728"/>
            <a:ext cx="4109610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img2.blogcu.com/images/t/u/r/turktarihiislam/1223040809ulube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00174"/>
            <a:ext cx="2428892" cy="4429156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3714744" y="1000108"/>
            <a:ext cx="5000660" cy="550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3200" dirty="0" err="1" smtClean="0"/>
              <a:t>ULUĞ</a:t>
            </a:r>
            <a:r>
              <a:rPr lang="tr-TR" sz="3200" dirty="0" smtClean="0"/>
              <a:t> BEY</a:t>
            </a:r>
            <a:br>
              <a:rPr lang="tr-TR" sz="3200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Dünyaca ünlü Türk matematikçisi ve astronomi bilgini olan hükümdardır. 22 Mart 1395 tarihinde Semerkant'ta doğdu. </a:t>
            </a:r>
            <a:r>
              <a:rPr lang="tr-TR" sz="3200" dirty="0" err="1" smtClean="0"/>
              <a:t>Timurlenk'in</a:t>
            </a:r>
            <a:r>
              <a:rPr lang="tr-TR" sz="3200" dirty="0" smtClean="0"/>
              <a:t> torunlarından olup hükümdar </a:t>
            </a:r>
            <a:r>
              <a:rPr lang="tr-TR" sz="3200" dirty="0" err="1" smtClean="0"/>
              <a:t>Muînüddin</a:t>
            </a:r>
            <a:r>
              <a:rPr lang="tr-TR" sz="3200" dirty="0" smtClean="0"/>
              <a:t> Şah Ruh'un oğludur. Asıl adı Mehmet </a:t>
            </a:r>
            <a:r>
              <a:rPr lang="tr-TR" sz="3200" dirty="0" err="1" smtClean="0"/>
              <a:t>Torgay'dır</a:t>
            </a:r>
            <a:endParaRPr lang="tr-T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42976" y="3429000"/>
            <a:ext cx="8001024" cy="28702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r-TR" sz="3200" dirty="0" smtClean="0"/>
              <a:t>15. </a:t>
            </a:r>
            <a:r>
              <a:rPr lang="tr-TR" sz="3200" dirty="0" err="1" smtClean="0"/>
              <a:t>yy'da</a:t>
            </a:r>
            <a:r>
              <a:rPr lang="tr-TR" sz="3200" dirty="0" smtClean="0"/>
              <a:t> Türk dünyasının yetiştirdiği en büyük astronomi bilgini olan </a:t>
            </a:r>
            <a:r>
              <a:rPr lang="tr-TR" sz="3200" b="1" dirty="0" err="1" smtClean="0"/>
              <a:t>Uluğ</a:t>
            </a:r>
            <a:r>
              <a:rPr lang="tr-TR" sz="3200" b="1" dirty="0" smtClean="0"/>
              <a:t> Bey</a:t>
            </a:r>
            <a:r>
              <a:rPr lang="tr-TR" sz="3200" dirty="0" smtClean="0"/>
              <a:t> Semerkant'ta bir rasathane kurmuş, astronomi ilmiyle ilgili eserler yazmış, batı dünyasında da büyük ün kazanan bu eserleri "</a:t>
            </a:r>
            <a:r>
              <a:rPr lang="tr-TR" sz="3200" dirty="0" err="1" smtClean="0"/>
              <a:t>Zîc</a:t>
            </a:r>
            <a:r>
              <a:rPr lang="tr-TR" sz="3200" dirty="0" smtClean="0"/>
              <a:t>-i </a:t>
            </a:r>
            <a:r>
              <a:rPr lang="tr-TR" sz="3200" dirty="0" err="1" smtClean="0"/>
              <a:t>Uluğ</a:t>
            </a:r>
            <a:r>
              <a:rPr lang="tr-TR" sz="3200" dirty="0" smtClean="0"/>
              <a:t> Bey" olarak tanınmıştır</a:t>
            </a:r>
            <a:endParaRPr lang="tr-TR" sz="3200" dirty="0"/>
          </a:p>
        </p:txBody>
      </p:sp>
      <p:pic>
        <p:nvPicPr>
          <p:cNvPr id="21506" name="Picture 2" descr="türklerin bilime katkıları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14290"/>
            <a:ext cx="2000264" cy="3014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http://1.bp.blogspot.com/-OlLlFElXwgM/UY-kh08DABI/AAAAAAAAAGU/hyOrSssfNF0/s1600/ali-kuscu-620x2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285860"/>
            <a:ext cx="8072462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71538" y="0"/>
            <a:ext cx="8072462" cy="192880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3200" b="1" dirty="0" smtClean="0"/>
              <a:t>Ali Kuşçu,</a:t>
            </a:r>
            <a:r>
              <a:rPr lang="tr-TR" sz="3200" dirty="0" smtClean="0"/>
              <a:t> Fatih Sultan Mehmet'in daveti üzerine Semerkant'tan İstanbul'a gelmiş ve burada bir rasathane kurmuştur. </a:t>
            </a:r>
            <a:endParaRPr lang="tr-TR" sz="3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00166" y="5357826"/>
            <a:ext cx="6400800" cy="9953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Aynı zamanda Ayasofya medresesinde dersler verdi.</a:t>
            </a:r>
            <a:br>
              <a:rPr lang="tr-TR" dirty="0" smtClean="0">
                <a:solidFill>
                  <a:schemeClr val="tx1"/>
                </a:solidFill>
              </a:rPr>
            </a:b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20482" name="Picture 2" descr="ali kuşçu ile ilgili görsel sonucu"/>
          <p:cNvPicPr>
            <a:picLocks noChangeAspect="1" noChangeArrowheads="1"/>
          </p:cNvPicPr>
          <p:nvPr/>
        </p:nvPicPr>
        <p:blipFill>
          <a:blip r:embed="rId3"/>
          <a:srcRect r="8333"/>
          <a:stretch>
            <a:fillRect/>
          </a:stretch>
        </p:blipFill>
        <p:spPr bwMode="auto">
          <a:xfrm>
            <a:off x="2357422" y="1928802"/>
            <a:ext cx="5500726" cy="3360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548</Words>
  <Application>Microsoft Office PowerPoint</Application>
  <PresentationFormat>Ekran Gösterisi (4:3)</PresentationFormat>
  <Paragraphs>41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Türklerin Bilime Katkıları</vt:lpstr>
      <vt:lpstr>İslam'ın okumaya ve bilime verdiği önem Müslüman Türkleri öğrenmeye, araştırmaya sevk etmiştir. </vt:lpstr>
      <vt:lpstr>Slayt 3</vt:lpstr>
      <vt:lpstr>     Astronomi</vt:lpstr>
      <vt:lpstr>Astronomi biliminde Uluğ Bey ve Ali Kuşçu önemli çalışmaları olan Müslüman Türk bilginleridir.  </vt:lpstr>
      <vt:lpstr>Slayt 6</vt:lpstr>
      <vt:lpstr>15. yy'da Türk dünyasının yetiştirdiği en büyük astronomi bilgini olan Uluğ Bey Semerkant'ta bir rasathane kurmuş, astronomi ilmiyle ilgili eserler yazmış, batı dünyasında da büyük ün kazanan bu eserleri "Zîc-i Uluğ Bey" olarak tanınmıştır</vt:lpstr>
      <vt:lpstr>Slayt 8</vt:lpstr>
      <vt:lpstr>Ali Kuşçu, Fatih Sultan Mehmet'in daveti üzerine Semerkant'tan İstanbul'a gelmiş ve burada bir rasathane kurmuştur. </vt:lpstr>
      <vt:lpstr>     Tıp</vt:lpstr>
      <vt:lpstr>Tıp biliminde kuşkusuz İbn-i Sina'nın yeri en başta gelir. </vt:lpstr>
      <vt:lpstr>Tıp alanındaki çalışmaları dünyaya yayılmıştır.</vt:lpstr>
      <vt:lpstr>Slayt 13</vt:lpstr>
      <vt:lpstr>Matematik</vt:lpstr>
      <vt:lpstr>Matematik alanında Özbekistanlı bir Türk olan Musa Harezmi çok önemli çalışmalar yapmıştır. </vt:lpstr>
      <vt:lpstr>. 12. asırdan 16. asıra kadar Avrupa'daki üniversitelerde ders kitabı olarak okutulmuştur.  </vt:lpstr>
      <vt:lpstr>Fizik </vt:lpstr>
      <vt:lpstr>Fizik biliminde Müslüman Türk bilgini Biruni önemli çalışmalar ve buluşlar yapmıştır.  </vt:lpstr>
      <vt:lpstr>Coğrafya </vt:lpstr>
      <vt:lpstr>Slayt 20</vt:lpstr>
      <vt:lpstr>. Pîrî Reis: 1465-1470, Gelibolu - 1554, Kahire), Türk-Osmanlı denizci ve kartografı. Asıl adı Muhyiddin Pîrî Bey'dir.[1] Künyesi Ahmet ibn-i el-Hac Mehmet El Karamani'dir. Amerika'yı gösteren Dünya haritaları ve  Kitab-ı Bahriye adlı denizcilik kitabıyla tanınmıştır. </vt:lpstr>
      <vt:lpstr>. Seydi Ali Reis, Kaptan-ı Deryalık da yapmış olan Osmanlı denizcisi. Osmanlı Devleti'nin Büyük Okyanus rüyasını gerçekleştirmek için görevlendirilen denizci. Türk amirali, coğrafya ve matematik bilgini. Vikipedi Doğum: 1498, Galata, Beyoğlu, İstanbul Ölüm: 1563 </vt:lpstr>
      <vt:lpstr>Felsefe </vt:lpstr>
      <vt:lpstr>Farabi d. 872 Fārāb – 14 Aralık 950 ile 12 Ocak 951 arası Şam), 8. ve 13. yüzyıllar arasındaki İslam'ın Altın Çağı'nda yaşamış ünlü filozof ve bilim adamı.  Aynı zamanda gökbilimci , mantıkçı ve müzisyendir .  Doğum: MS 872, Otrar, Kazakistan Ölüm: MS 950, Şam, Suriye Kitaplar: İdeal Devlet </vt:lpstr>
      <vt:lpstr>Slayt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bilal</dc:creator>
  <cp:lastModifiedBy>w7</cp:lastModifiedBy>
  <cp:revision>19</cp:revision>
  <dcterms:created xsi:type="dcterms:W3CDTF">2015-05-02T09:28:20Z</dcterms:created>
  <dcterms:modified xsi:type="dcterms:W3CDTF">2017-06-18T20:34:23Z</dcterms:modified>
</cp:coreProperties>
</file>