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4" r:id="rId3"/>
    <p:sldId id="257" r:id="rId4"/>
    <p:sldId id="258" r:id="rId5"/>
    <p:sldId id="260" r:id="rId6"/>
    <p:sldId id="261" r:id="rId7"/>
    <p:sldId id="262" r:id="rId8"/>
    <p:sldId id="265" r:id="rId9"/>
    <p:sldId id="266" r:id="rId10"/>
    <p:sldId id="267" r:id="rId11"/>
    <p:sldId id="268"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SUS"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914" autoAdjust="0"/>
    <p:restoredTop sz="94660"/>
  </p:normalViewPr>
  <p:slideViewPr>
    <p:cSldViewPr>
      <p:cViewPr>
        <p:scale>
          <a:sx n="76" d="100"/>
          <a:sy n="76" d="100"/>
        </p:scale>
        <p:origin x="-330" y="118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dirty="0"/>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CED636-7EB3-4F3D-AB97-573D66A135BF}" type="datetimeFigureOut">
              <a:rPr lang="tr-TR" smtClean="0"/>
              <a:pPr/>
              <a:t>18.06.2017</a:t>
            </a:fld>
            <a:endParaRPr lang="tr-TR" dirty="0"/>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dirty="0"/>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DBEB3B-F746-4C23-A720-DFF9B646C577}" type="slidenum">
              <a:rPr lang="tr-TR" smtClean="0"/>
              <a:pPr/>
              <a:t>‹#›</a:t>
            </a:fld>
            <a:endParaRPr lang="tr-TR" dirty="0"/>
          </a:p>
        </p:txBody>
      </p:sp>
    </p:spTree>
    <p:extLst>
      <p:ext uri="{BB962C8B-B14F-4D97-AF65-F5344CB8AC3E}">
        <p14:creationId xmlns="" xmlns:p14="http://schemas.microsoft.com/office/powerpoint/2010/main" val="927935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3FDBEB3B-F746-4C23-A720-DFF9B646C577}" type="slidenum">
              <a:rPr lang="tr-TR" smtClean="0"/>
              <a:pPr/>
              <a:t>1</a:t>
            </a:fld>
            <a:endParaRPr lang="tr-T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3FDBEB3B-F746-4C23-A720-DFF9B646C577}" type="slidenum">
              <a:rPr lang="tr-TR" smtClean="0"/>
              <a:pPr/>
              <a:t>3</a:t>
            </a:fld>
            <a:endParaRPr lang="tr-T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3FDBEB3B-F746-4C23-A720-DFF9B646C577}" type="slidenum">
              <a:rPr lang="tr-TR" smtClean="0"/>
              <a:pPr/>
              <a:t>4</a:t>
            </a:fld>
            <a:endParaRPr lang="tr-T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3FDBEB3B-F746-4C23-A720-DFF9B646C577}" type="slidenum">
              <a:rPr lang="tr-TR" smtClean="0"/>
              <a:pPr/>
              <a:t>6</a:t>
            </a:fld>
            <a:endParaRPr lang="tr-T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mtClean="0"/>
              <a:t>www.egitimhane.com</a:t>
            </a:r>
            <a:r>
              <a:rPr lang="tr-TR" baseline="0" smtClean="0"/>
              <a:t> </a:t>
            </a:r>
            <a:endParaRPr lang="tr-TR" dirty="0"/>
          </a:p>
        </p:txBody>
      </p:sp>
      <p:sp>
        <p:nvSpPr>
          <p:cNvPr id="4" name="3 Slayt Numarası Yer Tutucusu"/>
          <p:cNvSpPr>
            <a:spLocks noGrp="1"/>
          </p:cNvSpPr>
          <p:nvPr>
            <p:ph type="sldNum" sz="quarter" idx="10"/>
          </p:nvPr>
        </p:nvSpPr>
        <p:spPr/>
        <p:txBody>
          <a:bodyPr/>
          <a:lstStyle/>
          <a:p>
            <a:fld id="{3FDBEB3B-F746-4C23-A720-DFF9B646C577}" type="slidenum">
              <a:rPr lang="tr-TR" smtClean="0"/>
              <a:pPr/>
              <a:t>11</a:t>
            </a:fld>
            <a:endParaRPr lang="tr-T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18.06.2017</a:t>
            </a:fld>
            <a:endParaRPr lang="tr-TR" dirty="0"/>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dirty="0"/>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dirty="0"/>
          </a:p>
        </p:txBody>
      </p:sp>
    </p:spTree>
  </p:cSld>
  <p:clrMapOvr>
    <a:overrideClrMapping bg1="lt1" tx1="dk1" bg2="lt2" tx2="dk2" accent1="accent1" accent2="accent2" accent3="accent3" accent4="accent4" accent5="accent5" accent6="accent6" hlink="hlink" folHlink="folHlink"/>
  </p:clrMapOvr>
  <p:transition spd="med">
    <p:cover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18.06.2017</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transition spd="med">
    <p:cover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18.06.2017</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transition spd="med">
    <p:cover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pPr/>
              <a:t>18.06.2017</a:t>
            </a:fld>
            <a:endParaRPr lang="tr-TR" dirty="0"/>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dirty="0"/>
          </a:p>
        </p:txBody>
      </p:sp>
      <p:sp>
        <p:nvSpPr>
          <p:cNvPr id="10" name="9 Altbilgi Yer Tutucusu"/>
          <p:cNvSpPr>
            <a:spLocks noGrp="1"/>
          </p:cNvSpPr>
          <p:nvPr>
            <p:ph type="ftr" sz="quarter" idx="16"/>
          </p:nvPr>
        </p:nvSpPr>
        <p:spPr/>
        <p:txBody>
          <a:bodyPr rtlCol="0"/>
          <a:lstStyle/>
          <a:p>
            <a:endParaRPr lang="tr-TR" dirty="0"/>
          </a:p>
        </p:txBody>
      </p:sp>
    </p:spTree>
  </p:cSld>
  <p:clrMapOvr>
    <a:masterClrMapping/>
  </p:clrMapOvr>
  <p:transition spd="med">
    <p:cover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18.06.2017</a:t>
            </a:fld>
            <a:endParaRPr lang="tr-TR" dirty="0"/>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dirty="0"/>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dirty="0"/>
          </a:p>
        </p:txBody>
      </p:sp>
    </p:spTree>
  </p:cSld>
  <p:clrMapOvr>
    <a:overrideClrMapping bg1="dk1" tx1="lt1" bg2="dk2" tx2="lt2" accent1="accent1" accent2="accent2" accent3="accent3" accent4="accent4" accent5="accent5" accent6="accent6" hlink="hlink" folHlink="folHlink"/>
  </p:clrMapOvr>
  <p:transition spd="med">
    <p:cover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18.06.2017</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transition spd="med">
    <p:cover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18.06.2017</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transition spd="med">
    <p:cover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pPr/>
              <a:t>18.06.2017</a:t>
            </a:fld>
            <a:endParaRPr lang="tr-TR" dirty="0"/>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dirty="0"/>
          </a:p>
        </p:txBody>
      </p:sp>
      <p:sp>
        <p:nvSpPr>
          <p:cNvPr id="8" name="7 Altbilgi Yer Tutucusu"/>
          <p:cNvSpPr>
            <a:spLocks noGrp="1"/>
          </p:cNvSpPr>
          <p:nvPr>
            <p:ph type="ftr" sz="quarter" idx="12"/>
          </p:nvPr>
        </p:nvSpPr>
        <p:spPr/>
        <p:txBody>
          <a:bodyPr rtlCol="0"/>
          <a:lstStyle/>
          <a:p>
            <a:endParaRPr lang="tr-TR" dirty="0"/>
          </a:p>
        </p:txBody>
      </p:sp>
    </p:spTree>
  </p:cSld>
  <p:clrMapOvr>
    <a:masterClrMapping/>
  </p:clrMapOvr>
  <p:transition spd="med">
    <p:cover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18.06.2017</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transition spd="med">
    <p:cover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pPr/>
              <a:t>18.06.2017</a:t>
            </a:fld>
            <a:endParaRPr lang="tr-TR" dirty="0"/>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dirty="0"/>
          </a:p>
        </p:txBody>
      </p:sp>
      <p:sp>
        <p:nvSpPr>
          <p:cNvPr id="23" name="22 Altbilgi Yer Tutucusu"/>
          <p:cNvSpPr>
            <a:spLocks noGrp="1"/>
          </p:cNvSpPr>
          <p:nvPr>
            <p:ph type="ftr" sz="quarter" idx="16"/>
          </p:nvPr>
        </p:nvSpPr>
        <p:spPr/>
        <p:txBody>
          <a:bodyPr rtlCol="0"/>
          <a:lstStyle/>
          <a:p>
            <a:endParaRPr lang="tr-TR" dirty="0"/>
          </a:p>
        </p:txBody>
      </p:sp>
    </p:spTree>
  </p:cSld>
  <p:clrMapOvr>
    <a:overrideClrMapping bg1="lt1" tx1="dk1" bg2="lt2" tx2="dk2" accent1="accent1" accent2="accent2" accent3="accent3" accent4="accent4" accent5="accent5" accent6="accent6" hlink="hlink" folHlink="folHlink"/>
  </p:clrMapOvr>
  <p:transition spd="med">
    <p:cover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D9F75050-0E15-4C5B-92B0-66D068882F1F}" type="datetimeFigureOut">
              <a:rPr lang="tr-TR" smtClean="0"/>
              <a:pPr/>
              <a:t>18.06.2017</a:t>
            </a:fld>
            <a:endParaRPr lang="tr-TR" dirty="0"/>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dirty="0"/>
          </a:p>
        </p:txBody>
      </p:sp>
      <p:sp>
        <p:nvSpPr>
          <p:cNvPr id="21" name="20 Altbilgi Yer Tutucusu"/>
          <p:cNvSpPr>
            <a:spLocks noGrp="1"/>
          </p:cNvSpPr>
          <p:nvPr>
            <p:ph type="ftr" sz="quarter" idx="12"/>
          </p:nvPr>
        </p:nvSpPr>
        <p:spPr/>
        <p:txBody>
          <a:bodyPr rtlCol="0"/>
          <a:lstStyle/>
          <a:p>
            <a:endParaRPr lang="tr-TR" dirty="0"/>
          </a:p>
        </p:txBody>
      </p:sp>
    </p:spTree>
  </p:cSld>
  <p:clrMapOvr>
    <a:masterClrMapping/>
  </p:clrMapOvr>
  <p:transition spd="med">
    <p:cover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18.06.2017</a:t>
            </a:fld>
            <a:endParaRPr lang="tr-TR" dirty="0"/>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dirty="0"/>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cover dir="d"/>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file:///\\ASUS-BILGISAYAR\Users\ASUS\plates\g&#246;k&#231;e%20tuttu%20f&#305;rlatt&#305;%20kalbimi.WAV" TargetMode="External"/><Relationship Id="rId1" Type="http://schemas.openxmlformats.org/officeDocument/2006/relationships/tags" Target="../tags/tag1.xml"/><Relationship Id="rId5" Type="http://schemas.openxmlformats.org/officeDocument/2006/relationships/image" Target="../media/image2.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hyperlink" Target="https://tr.wikipedia.org/wiki/Dosya:Rotating_earth_(large).gi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r.wikipedia.org/wiki/Dosya:MESSENGER_first_photo_of_unseen_side_of_mercury.jp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tr.wikipedia.org/wiki/Dosya:Mercure_plaine_lisse.jp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Alt Başlık"/>
          <p:cNvSpPr>
            <a:spLocks noGrp="1"/>
          </p:cNvSpPr>
          <p:nvPr>
            <p:ph type="subTitle" idx="1"/>
          </p:nvPr>
        </p:nvSpPr>
        <p:spPr>
          <a:xfrm>
            <a:off x="1979712" y="4869160"/>
            <a:ext cx="6172200" cy="1371600"/>
          </a:xfrm>
        </p:spPr>
        <p:txBody>
          <a:bodyPr>
            <a:normAutofit/>
          </a:bodyPr>
          <a:lstStyle/>
          <a:p>
            <a:r>
              <a:rPr lang="af-ZA" sz="4500" dirty="0" smtClean="0"/>
              <a:t>haydi</a:t>
            </a:r>
            <a:r>
              <a:rPr lang="tr-TR" sz="4500" dirty="0" smtClean="0"/>
              <a:t> başlayalım.</a:t>
            </a:r>
            <a:endParaRPr lang="tr-TR" sz="4500" dirty="0"/>
          </a:p>
        </p:txBody>
      </p:sp>
      <p:sp>
        <p:nvSpPr>
          <p:cNvPr id="7" name="6 Başlık"/>
          <p:cNvSpPr>
            <a:spLocks noGrp="1"/>
          </p:cNvSpPr>
          <p:nvPr>
            <p:ph type="ctrTitle"/>
          </p:nvPr>
        </p:nvSpPr>
        <p:spPr>
          <a:xfrm rot="419903">
            <a:off x="1574294" y="1114858"/>
            <a:ext cx="6982544" cy="864096"/>
          </a:xfrm>
        </p:spPr>
        <p:txBody>
          <a:bodyPr>
            <a:normAutofit/>
          </a:bodyPr>
          <a:lstStyle/>
          <a:p>
            <a:r>
              <a:rPr lang="tr-TR" sz="4000" dirty="0" smtClean="0"/>
              <a:t>Gezegenleri taniyalim</a:t>
            </a:r>
            <a:endParaRPr lang="tr-TR" sz="4000" dirty="0"/>
          </a:p>
        </p:txBody>
      </p:sp>
      <p:pic>
        <p:nvPicPr>
          <p:cNvPr id="4" name="gökçe tuttu fırlattı kalbimi.WAV">
            <a:hlinkClick r:id="" action="ppaction://media"/>
          </p:cNvPr>
          <p:cNvPicPr>
            <a:picLocks noRot="1" noChangeAspect="1"/>
          </p:cNvPicPr>
          <p:nvPr>
            <a:audioFile r:link="rId2"/>
          </p:nvPr>
        </p:nvPicPr>
        <p:blipFill>
          <a:blip r:embed="rId5" cstate="print"/>
          <a:stretch>
            <a:fillRect/>
          </a:stretch>
        </p:blipFill>
        <p:spPr>
          <a:xfrm flipH="1">
            <a:off x="0" y="0"/>
            <a:ext cx="755576" cy="692696"/>
          </a:xfrm>
          <a:prstGeom prst="rect">
            <a:avLst/>
          </a:prstGeom>
        </p:spPr>
      </p:pic>
    </p:spTree>
    <p:custDataLst>
      <p:tags r:id="rId1"/>
    </p:custDataLst>
  </p:cSld>
  <p:clrMapOvr>
    <a:masterClrMapping/>
  </p:clrMapOvr>
  <p:transition spd="med">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07738"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850106"/>
          </a:xfrm>
        </p:spPr>
        <p:txBody>
          <a:bodyPr/>
          <a:lstStyle/>
          <a:p>
            <a:r>
              <a:rPr lang="tr-TR" dirty="0" smtClean="0"/>
              <a:t>Dünya </a:t>
            </a:r>
            <a:endParaRPr lang="tr-TR" dirty="0"/>
          </a:p>
        </p:txBody>
      </p:sp>
      <p:sp>
        <p:nvSpPr>
          <p:cNvPr id="3" name="2 İçerik Yer Tutucusu"/>
          <p:cNvSpPr>
            <a:spLocks noGrp="1"/>
          </p:cNvSpPr>
          <p:nvPr>
            <p:ph sz="quarter" idx="1"/>
          </p:nvPr>
        </p:nvSpPr>
        <p:spPr>
          <a:xfrm>
            <a:off x="323528" y="1196752"/>
            <a:ext cx="7931224" cy="5661248"/>
          </a:xfrm>
        </p:spPr>
        <p:txBody>
          <a:bodyPr>
            <a:normAutofit/>
          </a:bodyPr>
          <a:lstStyle/>
          <a:p>
            <a:r>
              <a:rPr lang="tr-TR" sz="2800" dirty="0" smtClean="0"/>
              <a:t>Üzerinde yaşadığımız dünya </a:t>
            </a:r>
          </a:p>
          <a:p>
            <a:pPr>
              <a:buNone/>
            </a:pPr>
            <a:r>
              <a:rPr lang="tr-TR" sz="2800" dirty="0" smtClean="0"/>
              <a:t>   üçüncü gezegendir.</a:t>
            </a:r>
          </a:p>
          <a:p>
            <a:r>
              <a:rPr lang="tr-TR" sz="2800" dirty="0" smtClean="0"/>
              <a:t>Dünyamız 6 farklı katman-                                 dan oluşur :Su küre· Taş küre                             ·  Hava  küre· Ateş küre· İç                      Çekirdek· Dış Çekirdek </a:t>
            </a:r>
          </a:p>
          <a:p>
            <a:r>
              <a:rPr lang="tr-TR" sz="2800" dirty="0" smtClean="0"/>
              <a:t>Yeryüzü, Yerküre, Mavi Gezegen ya da Latince adıyla Terra olarak da anılır.</a:t>
            </a:r>
          </a:p>
          <a:p>
            <a:r>
              <a:rPr lang="tr-TR" sz="2800" dirty="0" smtClean="0"/>
              <a:t>Dünya,Güneş Sistemi’nde suyun üç halini de bulunduran katı, sıvı , gaz tek gezegendir.</a:t>
            </a:r>
          </a:p>
          <a:p>
            <a:endParaRPr lang="tr-TR" sz="2800" dirty="0" smtClean="0"/>
          </a:p>
          <a:p>
            <a:pPr>
              <a:buNone/>
            </a:pPr>
            <a:r>
              <a:rPr lang="tr-TR" sz="2500" dirty="0" smtClean="0"/>
              <a:t>     </a:t>
            </a:r>
            <a:endParaRPr lang="tr-TR" sz="2500" dirty="0"/>
          </a:p>
        </p:txBody>
      </p:sp>
      <p:pic>
        <p:nvPicPr>
          <p:cNvPr id="2050" name="Picture 2" descr="https://upload.wikimedia.org/wikipedia/commons/thumb/2/2c/Rotating_earth_%28large%29.gif/200px-Rotating_earth_%28large%29.gif">
            <a:hlinkClick r:id="rId2"/>
          </p:cNvPr>
          <p:cNvPicPr>
            <a:picLocks noChangeAspect="1" noChangeArrowheads="1" noCrop="1"/>
          </p:cNvPicPr>
          <p:nvPr/>
        </p:nvPicPr>
        <p:blipFill>
          <a:blip r:embed="rId3" cstate="print"/>
          <a:srcRect/>
          <a:stretch>
            <a:fillRect/>
          </a:stretch>
        </p:blipFill>
        <p:spPr bwMode="auto">
          <a:xfrm>
            <a:off x="5724128" y="1340768"/>
            <a:ext cx="2952328" cy="2448272"/>
          </a:xfrm>
          <a:prstGeom prst="rect">
            <a:avLst/>
          </a:prstGeom>
          <a:noFill/>
        </p:spPr>
      </p:pic>
      <p:sp>
        <p:nvSpPr>
          <p:cNvPr id="5" name="4 Dikdörtgen"/>
          <p:cNvSpPr/>
          <p:nvPr/>
        </p:nvSpPr>
        <p:spPr>
          <a:xfrm flipH="1">
            <a:off x="11628784" y="2132856"/>
            <a:ext cx="306288" cy="400110"/>
          </a:xfrm>
          <a:prstGeom prst="rect">
            <a:avLst/>
          </a:prstGeom>
        </p:spPr>
        <p:txBody>
          <a:bodyPr wrap="square">
            <a:spAutoFit/>
          </a:bodyPr>
          <a:lstStyle/>
          <a:p>
            <a:r>
              <a:rPr lang="tr-TR" sz="2000" dirty="0" smtClean="0"/>
              <a:t>f</a:t>
            </a:r>
            <a:endParaRPr lang="tr-TR" sz="2000" dirty="0"/>
          </a:p>
        </p:txBody>
      </p:sp>
    </p:spTree>
  </p:cSld>
  <p:clrMapOvr>
    <a:masterClrMapping/>
  </p:clrMapOvr>
  <p:transition spd="med">
    <p:cover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850106"/>
          </a:xfrm>
        </p:spPr>
        <p:txBody>
          <a:bodyPr>
            <a:normAutofit/>
          </a:bodyPr>
          <a:lstStyle/>
          <a:p>
            <a:r>
              <a:rPr lang="tr-TR" dirty="0" smtClean="0"/>
              <a:t>Dünya’ </a:t>
            </a:r>
            <a:r>
              <a:rPr lang="tr-TR" dirty="0" err="1" smtClean="0"/>
              <a:t>nin</a:t>
            </a:r>
            <a:r>
              <a:rPr lang="tr-TR" dirty="0" smtClean="0"/>
              <a:t> </a:t>
            </a:r>
            <a:r>
              <a:rPr lang="tr-TR" dirty="0" smtClean="0"/>
              <a:t>özellikleri</a:t>
            </a:r>
            <a:endParaRPr lang="tr-TR" dirty="0"/>
          </a:p>
        </p:txBody>
      </p:sp>
      <p:sp>
        <p:nvSpPr>
          <p:cNvPr id="3" name="2 İçerik Yer Tutucusu"/>
          <p:cNvSpPr>
            <a:spLocks noGrp="1"/>
          </p:cNvSpPr>
          <p:nvPr>
            <p:ph sz="quarter" idx="1"/>
          </p:nvPr>
        </p:nvSpPr>
        <p:spPr>
          <a:xfrm>
            <a:off x="457200" y="1340768"/>
            <a:ext cx="7467600" cy="5133184"/>
          </a:xfrm>
        </p:spPr>
        <p:txBody>
          <a:bodyPr>
            <a:noAutofit/>
          </a:bodyPr>
          <a:lstStyle/>
          <a:p>
            <a:r>
              <a:rPr lang="tr-TR" sz="2800" dirty="0" smtClean="0"/>
              <a:t>Ortalama yörünge hızı 107,200 km/h</a:t>
            </a:r>
          </a:p>
          <a:p>
            <a:r>
              <a:rPr lang="tr-TR" sz="2800" dirty="0" smtClean="0"/>
              <a:t>Yarı büyük eksen 149.598.261 km</a:t>
            </a:r>
          </a:p>
          <a:p>
            <a:r>
              <a:rPr lang="tr-TR" sz="2800" dirty="0" smtClean="0"/>
              <a:t>Doğal uyduları 1 doğal (Ay)</a:t>
            </a:r>
          </a:p>
          <a:p>
            <a:r>
              <a:rPr lang="tr-TR" sz="2800" dirty="0" smtClean="0"/>
              <a:t>Yapay uydular 1305</a:t>
            </a:r>
          </a:p>
          <a:p>
            <a:r>
              <a:rPr lang="tr-TR" sz="2800" dirty="0" smtClean="0"/>
              <a:t>Dünya 4,1 milyar yaşındadır.</a:t>
            </a:r>
          </a:p>
          <a:p>
            <a:r>
              <a:rPr lang="tr-TR" sz="2800" dirty="0" smtClean="0"/>
              <a:t>Sürekli olarak hareket eden Dünya'nın iki çeşit hareketi vardır. Bu hareketlerden birisi kendi ekseni etrafında olur ve batıdan doğuya doğrudur. Bu dönmesini 23 saat, 56 dakika, 4.098903691 saniye tamamlar.</a:t>
            </a:r>
            <a:endParaRPr lang="tr-TR" sz="2800" dirty="0"/>
          </a:p>
        </p:txBody>
      </p:sp>
    </p:spTree>
  </p:cSld>
  <p:clrMapOvr>
    <a:masterClrMapping/>
  </p:clrMapOvr>
  <p:transition spd="med">
    <p:cover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87624" y="274638"/>
            <a:ext cx="6737176" cy="778098"/>
          </a:xfrm>
        </p:spPr>
        <p:txBody>
          <a:bodyPr>
            <a:normAutofit/>
          </a:bodyPr>
          <a:lstStyle/>
          <a:p>
            <a:r>
              <a:rPr lang="tr-TR" sz="3200" dirty="0" smtClean="0"/>
              <a:t>Günes sistemi’ndeki gezegenler</a:t>
            </a:r>
            <a:endParaRPr lang="tr-TR" sz="3200" dirty="0"/>
          </a:p>
        </p:txBody>
      </p:sp>
      <p:sp>
        <p:nvSpPr>
          <p:cNvPr id="5" name="4 İçerik Yer Tutucusu"/>
          <p:cNvSpPr>
            <a:spLocks noGrp="1"/>
          </p:cNvSpPr>
          <p:nvPr>
            <p:ph sz="quarter" idx="1"/>
          </p:nvPr>
        </p:nvSpPr>
        <p:spPr>
          <a:xfrm>
            <a:off x="467544" y="1124744"/>
            <a:ext cx="8075240" cy="5733256"/>
          </a:xfrm>
        </p:spPr>
        <p:txBody>
          <a:bodyPr>
            <a:normAutofit/>
          </a:bodyPr>
          <a:lstStyle/>
          <a:p>
            <a:endParaRPr lang="tr-TR" dirty="0" smtClean="0"/>
          </a:p>
          <a:p>
            <a:endParaRPr lang="tr-TR" dirty="0" smtClean="0"/>
          </a:p>
          <a:p>
            <a:endParaRPr lang="tr-TR" dirty="0" smtClean="0"/>
          </a:p>
          <a:p>
            <a:pPr>
              <a:buNone/>
            </a:pPr>
            <a:endParaRPr lang="tr-TR" dirty="0" smtClean="0"/>
          </a:p>
          <a:p>
            <a:r>
              <a:rPr lang="tr-TR" sz="2700" dirty="0" smtClean="0"/>
              <a:t>Merkür·Venüs·Dünya·Ceres· Jüpiter· Satürn·</a:t>
            </a:r>
          </a:p>
          <a:p>
            <a:pPr>
              <a:buNone/>
            </a:pPr>
            <a:r>
              <a:rPr lang="tr-TR" sz="2700" dirty="0" smtClean="0"/>
              <a:t>Uranüs· Neptün· Plüton· Haumea· Makemake·</a:t>
            </a:r>
          </a:p>
          <a:p>
            <a:pPr>
              <a:buNone/>
            </a:pPr>
            <a:r>
              <a:rPr lang="tr-TR" sz="2700" dirty="0" smtClean="0"/>
              <a:t>Eris gezegenlerimizdir.</a:t>
            </a:r>
          </a:p>
          <a:p>
            <a:r>
              <a:rPr lang="tr-TR" sz="2700" dirty="0" smtClean="0"/>
              <a:t>Ceres· Plüton· Haumea· Makemake· Eris şu an ki güneş sisteminde yokturlar çünkü küçük gezegenler oldukları için yokturlar. Bu         gezegenler “cüce gezegen ”olarak her yerde adı geçer. </a:t>
            </a:r>
          </a:p>
          <a:p>
            <a:endParaRPr lang="tr-TR" sz="2800" dirty="0" smtClean="0"/>
          </a:p>
          <a:p>
            <a:endParaRPr lang="tr-TR" sz="2800" dirty="0" smtClean="0"/>
          </a:p>
          <a:p>
            <a:endParaRPr lang="tr-TR" sz="2800" dirty="0" smtClean="0"/>
          </a:p>
          <a:p>
            <a:endParaRPr lang="tr-TR" sz="2800" dirty="0" smtClean="0"/>
          </a:p>
          <a:p>
            <a:pPr>
              <a:buNone/>
            </a:pPr>
            <a:endParaRPr lang="tr-TR" sz="2800" dirty="0" smtClean="0"/>
          </a:p>
        </p:txBody>
      </p:sp>
      <p:pic>
        <p:nvPicPr>
          <p:cNvPr id="1027" name="Picture 3" descr="C:\Users\ASUS\Desktop\Solar_System_Template_Final[1].png"/>
          <p:cNvPicPr>
            <a:picLocks noChangeAspect="1" noChangeArrowheads="1"/>
          </p:cNvPicPr>
          <p:nvPr/>
        </p:nvPicPr>
        <p:blipFill>
          <a:blip r:embed="rId2" cstate="print"/>
          <a:srcRect/>
          <a:stretch>
            <a:fillRect/>
          </a:stretch>
        </p:blipFill>
        <p:spPr bwMode="auto">
          <a:xfrm>
            <a:off x="467544" y="1196752"/>
            <a:ext cx="8064896" cy="1728192"/>
          </a:xfrm>
          <a:prstGeom prst="rect">
            <a:avLst/>
          </a:prstGeom>
          <a:noFill/>
        </p:spPr>
      </p:pic>
    </p:spTree>
  </p:cSld>
  <p:clrMapOvr>
    <a:masterClrMapping/>
  </p:clrMapOvr>
  <p:transition spd="med">
    <p:cover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635896" y="476672"/>
            <a:ext cx="2232248" cy="710952"/>
          </a:xfrm>
        </p:spPr>
        <p:txBody>
          <a:bodyPr>
            <a:normAutofit/>
          </a:bodyPr>
          <a:lstStyle/>
          <a:p>
            <a:r>
              <a:rPr lang="tr-TR" sz="3200" dirty="0" smtClean="0"/>
              <a:t>merkür</a:t>
            </a:r>
            <a:endParaRPr lang="tr-TR" sz="3200" dirty="0"/>
          </a:p>
        </p:txBody>
      </p:sp>
      <p:sp>
        <p:nvSpPr>
          <p:cNvPr id="3" name="2 İçerik Yer Tutucusu"/>
          <p:cNvSpPr>
            <a:spLocks noGrp="1"/>
          </p:cNvSpPr>
          <p:nvPr>
            <p:ph sz="quarter" idx="1"/>
          </p:nvPr>
        </p:nvSpPr>
        <p:spPr>
          <a:xfrm>
            <a:off x="395536" y="1628800"/>
            <a:ext cx="8136904" cy="4873752"/>
          </a:xfrm>
        </p:spPr>
        <p:txBody>
          <a:bodyPr>
            <a:normAutofit/>
          </a:bodyPr>
          <a:lstStyle/>
          <a:p>
            <a:pPr>
              <a:buFont typeface="Courier New" pitchFamily="49" charset="0"/>
              <a:buChar char="o"/>
            </a:pPr>
            <a:r>
              <a:rPr lang="tr-TR" sz="3000" dirty="0" smtClean="0"/>
              <a:t>Merkür Güneş’e en yakın gezegendir.</a:t>
            </a:r>
          </a:p>
          <a:p>
            <a:pPr>
              <a:buFont typeface="Courier New" pitchFamily="49" charset="0"/>
              <a:buChar char="o"/>
            </a:pPr>
            <a:r>
              <a:rPr lang="tr-TR" sz="3200" dirty="0" smtClean="0"/>
              <a:t>8 gezegenin en küçüğüdür. </a:t>
            </a:r>
            <a:r>
              <a:rPr lang="tr-TR" sz="2700" dirty="0" smtClean="0"/>
              <a:t>	</a:t>
            </a:r>
          </a:p>
          <a:p>
            <a:pPr>
              <a:buFont typeface="Courier New" pitchFamily="49" charset="0"/>
              <a:buChar char="o"/>
            </a:pPr>
            <a:r>
              <a:rPr lang="tr-TR" sz="3200" dirty="0" smtClean="0"/>
              <a:t>Çıplak gözle görülebilmesi ancak güneş ufkun hemen altındayken mümkün olabilir.</a:t>
            </a:r>
          </a:p>
          <a:p>
            <a:pPr>
              <a:buFont typeface="Courier New" pitchFamily="49" charset="0"/>
              <a:buChar char="o"/>
            </a:pPr>
            <a:r>
              <a:rPr lang="tr-TR" sz="3200" dirty="0" smtClean="0"/>
              <a:t>Merkür günün erken saatlerinde parıldadığı için “Sabah Yıldızı” adıyla da anıldığı oluyor.</a:t>
            </a:r>
          </a:p>
        </p:txBody>
      </p:sp>
      <p:sp>
        <p:nvSpPr>
          <p:cNvPr id="4" name="4 Alt Başlık"/>
          <p:cNvSpPr>
            <a:spLocks noGrp="1"/>
          </p:cNvSpPr>
          <p:nvPr/>
        </p:nvSpPr>
        <p:spPr>
          <a:xfrm>
            <a:off x="-1214931" y="4977171"/>
            <a:ext cx="458338" cy="1260141"/>
          </a:xfrm>
          <a:prstGeom prst="rect">
            <a:avLst/>
          </a:prstGeom>
        </p:spPr>
        <p:txBody>
          <a:bodyPr vert="horz" lIns="91440" tIns="45720" rIns="91440" bIns="45720" rtlCol="0">
            <a:normAutofit fontScale="3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tr-TR" sz="6000" dirty="0" smtClean="0">
                <a:solidFill>
                  <a:schemeClr val="tx1"/>
                </a:solidFill>
              </a:rPr>
              <a:t>				</a:t>
            </a:r>
            <a:endParaRPr lang="tr-TR" sz="6000" dirty="0"/>
          </a:p>
        </p:txBody>
      </p:sp>
    </p:spTree>
  </p:cSld>
  <p:clrMapOvr>
    <a:masterClrMapping/>
  </p:clrMapOvr>
  <p:transition spd="med">
    <p:cover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79712" y="476672"/>
            <a:ext cx="5544616" cy="504056"/>
          </a:xfrm>
        </p:spPr>
        <p:txBody>
          <a:bodyPr>
            <a:noAutofit/>
          </a:bodyPr>
          <a:lstStyle/>
          <a:p>
            <a:r>
              <a:rPr lang="tr-TR" dirty="0" smtClean="0"/>
              <a:t/>
            </a:r>
            <a:br>
              <a:rPr lang="tr-TR" dirty="0" smtClean="0"/>
            </a:br>
            <a:r>
              <a:rPr lang="tr-TR" sz="3200" dirty="0" smtClean="0"/>
              <a:t>merkür ile ilgili resimler</a:t>
            </a:r>
            <a:endParaRPr lang="tr-TR" sz="3200" dirty="0"/>
          </a:p>
        </p:txBody>
      </p:sp>
      <p:sp>
        <p:nvSpPr>
          <p:cNvPr id="3" name="2 İçerik Yer Tutucusu"/>
          <p:cNvSpPr>
            <a:spLocks noGrp="1"/>
          </p:cNvSpPr>
          <p:nvPr>
            <p:ph sz="quarter" idx="1"/>
          </p:nvPr>
        </p:nvSpPr>
        <p:spPr>
          <a:xfrm>
            <a:off x="457200" y="3861048"/>
            <a:ext cx="7467600" cy="2612904"/>
          </a:xfrm>
        </p:spPr>
        <p:txBody>
          <a:bodyPr>
            <a:normAutofit lnSpcReduction="10000"/>
          </a:bodyPr>
          <a:lstStyle/>
          <a:p>
            <a:r>
              <a:rPr lang="tr-TR" sz="2500" dirty="0" smtClean="0"/>
              <a:t>Merkür'ün, MESSENGERR uzay gemisi tarafından 03 Ağustos 2004 tarihinde çıktığı uzay yolculuğunda, daha önceki Mariner 10 uzay probunun 03 Kasım 1978 tarihindeki çıktığı Merkür yolculuğunda görüntülenememiş olan yüzünün çekilmiş fotoğrafıdır</a:t>
            </a:r>
          </a:p>
          <a:p>
            <a:endParaRPr lang="tr-TR" sz="2500" dirty="0" smtClean="0"/>
          </a:p>
          <a:p>
            <a:pPr>
              <a:buNone/>
            </a:pPr>
            <a:endParaRPr lang="tr-TR" dirty="0"/>
          </a:p>
        </p:txBody>
      </p:sp>
      <p:pic>
        <p:nvPicPr>
          <p:cNvPr id="4" name="Picture 2" descr="https://upload.wikimedia.org/wikipedia/commons/thumb/9/93/MESSENGER_first_photo_of_unseen_side_of_mercury.jpg/220px-MESSENGER_first_photo_of_unseen_side_of_mercury.jpg">
            <a:hlinkClick r:id="rId3"/>
          </p:cNvPr>
          <p:cNvPicPr>
            <a:picLocks noChangeAspect="1" noChangeArrowheads="1"/>
          </p:cNvPicPr>
          <p:nvPr/>
        </p:nvPicPr>
        <p:blipFill>
          <a:blip r:embed="rId4" cstate="print"/>
          <a:srcRect/>
          <a:stretch>
            <a:fillRect/>
          </a:stretch>
        </p:blipFill>
        <p:spPr bwMode="auto">
          <a:xfrm>
            <a:off x="971600" y="1484784"/>
            <a:ext cx="4824536" cy="2160240"/>
          </a:xfrm>
          <a:prstGeom prst="rect">
            <a:avLst/>
          </a:prstGeom>
          <a:noFill/>
        </p:spPr>
      </p:pic>
    </p:spTree>
  </p:cSld>
  <p:clrMapOvr>
    <a:masterClrMapping/>
  </p:clrMapOvr>
  <p:transition spd="med">
    <p:cover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19672" y="274638"/>
            <a:ext cx="6305128" cy="778098"/>
          </a:xfrm>
        </p:spPr>
        <p:txBody>
          <a:bodyPr>
            <a:normAutofit/>
          </a:bodyPr>
          <a:lstStyle/>
          <a:p>
            <a:r>
              <a:rPr lang="tr-TR" sz="3200" dirty="0" smtClean="0"/>
              <a:t>Merkür ile ilgili resimler</a:t>
            </a:r>
            <a:endParaRPr lang="tr-TR" sz="3200" dirty="0"/>
          </a:p>
        </p:txBody>
      </p:sp>
      <p:sp>
        <p:nvSpPr>
          <p:cNvPr id="3" name="2 İçerik Yer Tutucusu"/>
          <p:cNvSpPr>
            <a:spLocks noGrp="1"/>
          </p:cNvSpPr>
          <p:nvPr>
            <p:ph sz="quarter" idx="1"/>
          </p:nvPr>
        </p:nvSpPr>
        <p:spPr/>
        <p:txBody>
          <a:bodyPr>
            <a:normAutofit lnSpcReduction="10000"/>
          </a:bodyPr>
          <a:lstStyle/>
          <a:p>
            <a:endParaRPr lang="tr-TR" dirty="0" smtClean="0"/>
          </a:p>
          <a:p>
            <a:endParaRPr lang="tr-TR" dirty="0" smtClean="0"/>
          </a:p>
          <a:p>
            <a:endParaRPr lang="tr-TR" dirty="0" smtClean="0"/>
          </a:p>
          <a:p>
            <a:endParaRPr lang="tr-TR" dirty="0" smtClean="0"/>
          </a:p>
          <a:p>
            <a:r>
              <a:rPr lang="tr-TR" sz="2500" dirty="0" smtClean="0"/>
              <a:t>İlk bakışta Ay yüzeyine  benzetilebilecek bu görünümün ,daha dikkatli bir incelemede              birçok farklılıklar içerdiği anlaşılır.</a:t>
            </a:r>
          </a:p>
          <a:p>
            <a:r>
              <a:rPr lang="tr-TR" sz="2500" dirty="0" smtClean="0"/>
              <a:t>Ay'da olduğu gibi kraterlerin yoğun bir şekilde iç içe geçtiği alanlar arasında, krater yoğunluğunun çok düşük olduğu, yumuşak engebeli geniş düzlükler yer alır.Bu bölgeler kraterlerin sık olduğu bölgelerdir</a:t>
            </a:r>
            <a:endParaRPr lang="tr-TR" sz="2500" dirty="0"/>
          </a:p>
        </p:txBody>
      </p:sp>
      <p:pic>
        <p:nvPicPr>
          <p:cNvPr id="4" name="Picture 2" descr="https://upload.wikimedia.org/wikipedia/commons/thumb/9/9f/Mercure_plaine_lisse.jpg/150px-Mercure_plaine_lisse.jpg">
            <a:hlinkClick r:id="rId2"/>
          </p:cNvPr>
          <p:cNvPicPr>
            <a:picLocks noChangeAspect="1" noChangeArrowheads="1"/>
          </p:cNvPicPr>
          <p:nvPr/>
        </p:nvPicPr>
        <p:blipFill>
          <a:blip r:embed="rId3" cstate="print"/>
          <a:srcRect/>
          <a:stretch>
            <a:fillRect/>
          </a:stretch>
        </p:blipFill>
        <p:spPr bwMode="auto">
          <a:xfrm>
            <a:off x="755576" y="1268760"/>
            <a:ext cx="2952328" cy="1872208"/>
          </a:xfrm>
          <a:prstGeom prst="rect">
            <a:avLst/>
          </a:prstGeom>
          <a:noFill/>
        </p:spPr>
      </p:pic>
    </p:spTree>
  </p:cSld>
  <p:clrMapOvr>
    <a:masterClrMapping/>
  </p:clrMapOvr>
  <p:transition spd="med">
    <p:cover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9632" y="476672"/>
            <a:ext cx="6768752" cy="652934"/>
          </a:xfrm>
        </p:spPr>
        <p:txBody>
          <a:bodyPr>
            <a:normAutofit fontScale="90000"/>
          </a:bodyPr>
          <a:lstStyle/>
          <a:p>
            <a:r>
              <a:rPr lang="tr-TR" dirty="0" smtClean="0"/>
              <a:t>Merkür’ün özellikleri (Epoch J2000)</a:t>
            </a:r>
            <a:endParaRPr lang="tr-TR" dirty="0"/>
          </a:p>
        </p:txBody>
      </p:sp>
      <p:sp>
        <p:nvSpPr>
          <p:cNvPr id="4" name="4 Alt Başlık"/>
          <p:cNvSpPr>
            <a:spLocks noGrp="1"/>
          </p:cNvSpPr>
          <p:nvPr>
            <p:ph sz="quarter" idx="1"/>
          </p:nvPr>
        </p:nvSpPr>
        <p:spPr>
          <a:xfrm>
            <a:off x="395536" y="1124744"/>
            <a:ext cx="8064896" cy="5472608"/>
          </a:xfrm>
        </p:spPr>
        <p:txBody>
          <a:bodyPr>
            <a:normAutofit/>
          </a:bodyPr>
          <a:lstStyle/>
          <a:p>
            <a:r>
              <a:rPr lang="tr-TR" sz="2500" dirty="0" smtClean="0"/>
              <a:t>Güneş'ten ort. Uzaklığı 57,909,176 km</a:t>
            </a:r>
          </a:p>
          <a:p>
            <a:r>
              <a:rPr lang="tr-TR" sz="2500" dirty="0" smtClean="0"/>
              <a:t>0.387 098 93 AB</a:t>
            </a:r>
          </a:p>
          <a:p>
            <a:r>
              <a:rPr lang="tr-TR" sz="2500" dirty="0" smtClean="0"/>
              <a:t>Yörünge uzunluğu360,000,000 km</a:t>
            </a:r>
            <a:br>
              <a:rPr lang="tr-TR" sz="2500" dirty="0" smtClean="0"/>
            </a:br>
            <a:r>
              <a:rPr lang="tr-TR" sz="2500" dirty="0" smtClean="0"/>
              <a:t>(2.406 AB) </a:t>
            </a:r>
          </a:p>
          <a:p>
            <a:r>
              <a:rPr lang="tr-TR" sz="2500" dirty="0" smtClean="0"/>
              <a:t>Yörünge dış merkezliği 0.205 630 69		</a:t>
            </a:r>
          </a:p>
          <a:p>
            <a:r>
              <a:rPr lang="tr-TR" sz="2500" dirty="0" smtClean="0"/>
              <a:t>Atmosfer basıncı çok düşük</a:t>
            </a:r>
          </a:p>
          <a:p>
            <a:r>
              <a:rPr lang="tr-TR" sz="2500" dirty="0" smtClean="0"/>
              <a:t>Moleküler Oksijen 42%</a:t>
            </a:r>
          </a:p>
          <a:p>
            <a:r>
              <a:rPr lang="tr-TR" sz="2500" dirty="0" smtClean="0"/>
              <a:t>Sodyum 29%</a:t>
            </a:r>
          </a:p>
          <a:p>
            <a:r>
              <a:rPr lang="tr-TR" sz="2500" dirty="0" smtClean="0"/>
              <a:t>Hidrojen </a:t>
            </a:r>
            <a:r>
              <a:rPr lang="tr-TR" sz="2800" dirty="0" smtClean="0"/>
              <a:t>22%</a:t>
            </a:r>
            <a:r>
              <a:rPr lang="tr-TR" sz="2500" dirty="0" smtClean="0"/>
              <a:t> </a:t>
            </a:r>
          </a:p>
          <a:p>
            <a:r>
              <a:rPr lang="tr-TR" sz="2500" dirty="0" smtClean="0"/>
              <a:t>Helyum 6%</a:t>
            </a:r>
          </a:p>
          <a:p>
            <a:r>
              <a:rPr lang="tr-TR" sz="2500" dirty="0" smtClean="0"/>
              <a:t>Potasyum 0.5%</a:t>
            </a:r>
          </a:p>
          <a:p>
            <a:r>
              <a:rPr lang="tr-TR" sz="2500" dirty="0" smtClean="0"/>
              <a:t>Diğer0. %5	</a:t>
            </a:r>
            <a:endParaRPr lang="tr-TR" sz="2500" dirty="0"/>
          </a:p>
        </p:txBody>
      </p:sp>
      <p:pic>
        <p:nvPicPr>
          <p:cNvPr id="5" name="Picture 1" descr="Merkür"/>
          <p:cNvPicPr>
            <a:picLocks noChangeAspect="1" noChangeArrowheads="1"/>
          </p:cNvPicPr>
          <p:nvPr/>
        </p:nvPicPr>
        <p:blipFill>
          <a:blip r:embed="rId3" cstate="print"/>
          <a:srcRect/>
          <a:stretch>
            <a:fillRect/>
          </a:stretch>
        </p:blipFill>
        <p:spPr bwMode="auto">
          <a:xfrm>
            <a:off x="5292080" y="3717032"/>
            <a:ext cx="2699792" cy="2376264"/>
          </a:xfrm>
          <a:prstGeom prst="rect">
            <a:avLst/>
          </a:prstGeom>
          <a:noFill/>
        </p:spPr>
      </p:pic>
    </p:spTree>
  </p:cSld>
  <p:clrMapOvr>
    <a:masterClrMapping/>
  </p:clrMapOvr>
  <p:transition spd="med">
    <p:cover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3707904" y="476672"/>
            <a:ext cx="1584176" cy="720080"/>
          </a:xfrm>
        </p:spPr>
        <p:txBody>
          <a:bodyPr>
            <a:normAutofit fontScale="90000"/>
          </a:bodyPr>
          <a:lstStyle/>
          <a:p>
            <a:r>
              <a:rPr lang="tr-TR" sz="3600" dirty="0" smtClean="0"/>
              <a:t>Venüs</a:t>
            </a:r>
            <a:r>
              <a:rPr lang="tr-TR" dirty="0" smtClean="0"/>
              <a:t/>
            </a:r>
            <a:br>
              <a:rPr lang="tr-TR" dirty="0" smtClean="0"/>
            </a:br>
            <a:endParaRPr lang="tr-TR" dirty="0"/>
          </a:p>
        </p:txBody>
      </p:sp>
      <p:sp>
        <p:nvSpPr>
          <p:cNvPr id="3" name="2 İçerik Yer Tutucusu"/>
          <p:cNvSpPr>
            <a:spLocks noGrp="1"/>
          </p:cNvSpPr>
          <p:nvPr>
            <p:ph sz="quarter" idx="1"/>
          </p:nvPr>
        </p:nvSpPr>
        <p:spPr>
          <a:xfrm>
            <a:off x="457200" y="1268760"/>
            <a:ext cx="7467600" cy="5205192"/>
          </a:xfrm>
        </p:spPr>
        <p:txBody>
          <a:bodyPr>
            <a:noAutofit/>
          </a:bodyPr>
          <a:lstStyle/>
          <a:p>
            <a:r>
              <a:rPr lang="tr-TR" sz="2300" dirty="0" smtClean="0"/>
              <a:t>Venüs,Merkür’den sonraki gezegendir.</a:t>
            </a:r>
          </a:p>
          <a:p>
            <a:r>
              <a:rPr lang="tr-TR" sz="2300" dirty="0" smtClean="0"/>
              <a:t>Güneş Sistemi’ndeki tüm gezegenler arasında Venüs en sıcak ve en parlak olanıdır.</a:t>
            </a:r>
          </a:p>
          <a:p>
            <a:r>
              <a:rPr lang="tr-TR" sz="2300" b="1" dirty="0" smtClean="0"/>
              <a:t>Venüs Zühre</a:t>
            </a:r>
            <a:r>
              <a:rPr lang="tr-TR" sz="2300" dirty="0" smtClean="0"/>
              <a:t>, </a:t>
            </a:r>
            <a:r>
              <a:rPr lang="tr-TR" sz="2300" b="1" dirty="0" smtClean="0"/>
              <a:t>Çolpan</a:t>
            </a:r>
            <a:r>
              <a:rPr lang="tr-TR" sz="2300" dirty="0" smtClean="0"/>
              <a:t> veya </a:t>
            </a:r>
            <a:r>
              <a:rPr lang="tr-TR" sz="2300" b="1" dirty="0" smtClean="0"/>
              <a:t>Çoban Yıldızı</a:t>
            </a:r>
            <a:r>
              <a:rPr lang="tr-TR" sz="2300" dirty="0" smtClean="0"/>
              <a:t> olarak da bilinir. </a:t>
            </a:r>
          </a:p>
          <a:p>
            <a:r>
              <a:rPr lang="tr-TR" sz="2300" dirty="0" smtClean="0"/>
              <a:t>Gökyüzünde Güneş'e yakın konumda bulunduğundan ve yörüngesi Dünya'nınkine göre Güneş'e daha yakın olduğundan yeryüzünden sadece Güneş doğmadan önce veya battıktan sonra görülebilir. Bu yüzden Venüs Akşam Yıldızı, Sabah Yıldızı veya Tan Yıldızı olarak da isimlendirilir. Bir diğer adı da 'Çoban. Görülebildiği zamanlar, gökyüzündeki en parlak cisim olarak dikkat çeker.</a:t>
            </a:r>
            <a:endParaRPr lang="tr-TR" sz="2300" dirty="0"/>
          </a:p>
        </p:txBody>
      </p:sp>
    </p:spTree>
  </p:cSld>
  <p:clrMapOvr>
    <a:masterClrMapping/>
  </p:clrMapOvr>
  <p:transition spd="med">
    <p:cover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63888" y="1268760"/>
            <a:ext cx="1584176" cy="144016"/>
          </a:xfrm>
        </p:spPr>
        <p:txBody>
          <a:bodyPr>
            <a:normAutofit fontScale="90000"/>
          </a:bodyPr>
          <a:lstStyle/>
          <a:p>
            <a:r>
              <a:rPr lang="tr-TR" sz="3600" dirty="0" smtClean="0"/>
              <a:t>Venüs</a:t>
            </a:r>
            <a:r>
              <a:rPr lang="tr-TR" dirty="0" smtClean="0"/>
              <a:t/>
            </a:r>
            <a:br>
              <a:rPr lang="tr-TR" dirty="0" smtClean="0"/>
            </a:br>
            <a:endParaRPr lang="tr-TR" dirty="0"/>
          </a:p>
        </p:txBody>
      </p:sp>
      <p:sp>
        <p:nvSpPr>
          <p:cNvPr id="3" name="2 İçerik Yer Tutucusu"/>
          <p:cNvSpPr>
            <a:spLocks noGrp="1"/>
          </p:cNvSpPr>
          <p:nvPr>
            <p:ph sz="quarter" idx="1"/>
          </p:nvPr>
        </p:nvSpPr>
        <p:spPr>
          <a:xfrm>
            <a:off x="457200" y="1268760"/>
            <a:ext cx="8219256" cy="5589240"/>
          </a:xfrm>
        </p:spPr>
        <p:txBody>
          <a:bodyPr>
            <a:noAutofit/>
          </a:bodyPr>
          <a:lstStyle/>
          <a:p>
            <a:r>
              <a:rPr lang="tr-TR" sz="2700" dirty="0" smtClean="0"/>
              <a:t>1610'da İtalyan gökbilimci Galileo Galilei basit bir teleskop yardımı ile Venüs'ün evreleri olduğunu fark etti. Daha sonraki gözlemlerinde gezegenin evrelerindeki değişikliklere paralel olarak görünür boyutunun da değiştiğini gözleyen Galilei, bu bulguları gezegenin Güneş etrafında döndüğünün kuvvetli göstergeleri olarak kabul etti.</a:t>
            </a:r>
          </a:p>
          <a:p>
            <a:r>
              <a:rPr lang="tr-TR" sz="2700" dirty="0" smtClean="0"/>
              <a:t>Venüs’e gidebilmek için bir çok kez roket fırlatılmıştır. ama çoğu kez başarısız sonuç almışlardır.İlk başarılı denemeleri 27 Ağustos</a:t>
            </a:r>
            <a:endParaRPr lang="tr-TR" sz="2700" dirty="0"/>
          </a:p>
        </p:txBody>
      </p:sp>
    </p:spTree>
  </p:cSld>
  <p:clrMapOvr>
    <a:masterClrMapping/>
  </p:clrMapOvr>
  <p:transition spd="med">
    <p:cover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274638"/>
            <a:ext cx="7241232" cy="994122"/>
          </a:xfrm>
        </p:spPr>
        <p:txBody>
          <a:bodyPr/>
          <a:lstStyle/>
          <a:p>
            <a:r>
              <a:rPr lang="tr-TR" dirty="0" smtClean="0"/>
              <a:t>Venüs ile ilgili </a:t>
            </a:r>
            <a:endParaRPr lang="tr-TR" dirty="0"/>
          </a:p>
        </p:txBody>
      </p:sp>
      <p:sp>
        <p:nvSpPr>
          <p:cNvPr id="3" name="2 İçerik Yer Tutucusu"/>
          <p:cNvSpPr>
            <a:spLocks noGrp="1"/>
          </p:cNvSpPr>
          <p:nvPr>
            <p:ph sz="quarter" idx="1"/>
          </p:nvPr>
        </p:nvSpPr>
        <p:spPr>
          <a:xfrm>
            <a:off x="457200" y="1600200"/>
            <a:ext cx="7715200" cy="4873752"/>
          </a:xfrm>
        </p:spPr>
        <p:txBody>
          <a:bodyPr>
            <a:normAutofit fontScale="85000" lnSpcReduction="10000"/>
          </a:bodyPr>
          <a:lstStyle/>
          <a:p>
            <a:r>
              <a:rPr lang="tr-TR" sz="2900" b="1" dirty="0" smtClean="0"/>
              <a:t>Mariner 2</a:t>
            </a:r>
            <a:r>
              <a:rPr lang="tr-TR" sz="2900" dirty="0" smtClean="0"/>
              <a:t> (ABD): 27 Ağus-</a:t>
            </a:r>
          </a:p>
          <a:p>
            <a:pPr>
              <a:buNone/>
            </a:pPr>
            <a:r>
              <a:rPr lang="tr-TR" sz="2900" dirty="0" smtClean="0"/>
              <a:t>tos1962'de fırlatıldı. İlk başarılı</a:t>
            </a:r>
          </a:p>
          <a:p>
            <a:pPr>
              <a:buNone/>
            </a:pPr>
            <a:r>
              <a:rPr lang="tr-TR" sz="2900" dirty="0" smtClean="0"/>
              <a:t> Venüs sondası. 201 kg ağırlı-</a:t>
            </a:r>
          </a:p>
          <a:p>
            <a:pPr>
              <a:buNone/>
            </a:pPr>
            <a:r>
              <a:rPr lang="tr-TR" sz="2900" dirty="0" smtClean="0"/>
              <a:t>ğında. 14 Aralık 1962'de geze-</a:t>
            </a:r>
          </a:p>
          <a:p>
            <a:pPr>
              <a:buNone/>
            </a:pPr>
            <a:r>
              <a:rPr lang="tr-TR" sz="2900" dirty="0" smtClean="0"/>
              <a:t>genin 35.000 km. yakınından</a:t>
            </a:r>
          </a:p>
          <a:p>
            <a:pPr>
              <a:buNone/>
            </a:pPr>
            <a:r>
              <a:rPr lang="tr-TR" sz="2900" dirty="0" smtClean="0"/>
              <a:t> geçti. 42 dakika süren bilimsel</a:t>
            </a:r>
          </a:p>
          <a:p>
            <a:pPr>
              <a:buNone/>
            </a:pPr>
            <a:r>
              <a:rPr lang="tr-TR" sz="2900" dirty="0" smtClean="0"/>
              <a:t> gözlemleri ile Venüs hakkında</a:t>
            </a:r>
          </a:p>
          <a:p>
            <a:pPr>
              <a:buNone/>
            </a:pPr>
            <a:r>
              <a:rPr lang="tr-TR" sz="2900" dirty="0" smtClean="0"/>
              <a:t> bilinenlere önemli yenilikler ekledi. Venüs</a:t>
            </a:r>
          </a:p>
          <a:p>
            <a:pPr>
              <a:buNone/>
            </a:pPr>
            <a:r>
              <a:rPr lang="tr-TR" sz="2900" dirty="0" smtClean="0"/>
              <a:t>yüzeyinin425 °C'den sıcak olduğunu, bulut</a:t>
            </a:r>
          </a:p>
          <a:p>
            <a:pPr>
              <a:buNone/>
            </a:pPr>
            <a:r>
              <a:rPr lang="tr-TR" sz="2900" dirty="0" smtClean="0"/>
              <a:t>tepelerinde ise sıcaklığın düşük olduğunu saptadı.</a:t>
            </a:r>
          </a:p>
          <a:p>
            <a:pPr>
              <a:buNone/>
            </a:pPr>
            <a:r>
              <a:rPr lang="tr-TR" sz="2900" dirty="0" smtClean="0"/>
              <a:t>Gezegenin manyetik alanı bulunmadığını gösterdi</a:t>
            </a:r>
            <a:r>
              <a:rPr lang="tr-TR" sz="2700" dirty="0" smtClean="0"/>
              <a:t>.</a:t>
            </a:r>
          </a:p>
          <a:p>
            <a:pPr>
              <a:buNone/>
            </a:pPr>
            <a:endParaRPr lang="tr-TR" sz="2700" dirty="0" smtClean="0"/>
          </a:p>
        </p:txBody>
      </p:sp>
      <p:pic>
        <p:nvPicPr>
          <p:cNvPr id="4" name="Picture 2" descr="https://upload.wikimedia.org/wikipedia/commons/thumb/b/bc/Venuspioneeruv.jpg/800px-Venuspioneeruv.jpg"/>
          <p:cNvPicPr>
            <a:picLocks noChangeAspect="1" noChangeArrowheads="1"/>
          </p:cNvPicPr>
          <p:nvPr/>
        </p:nvPicPr>
        <p:blipFill>
          <a:blip r:embed="rId2" cstate="print"/>
          <a:srcRect/>
          <a:stretch>
            <a:fillRect/>
          </a:stretch>
        </p:blipFill>
        <p:spPr bwMode="auto">
          <a:xfrm>
            <a:off x="5262602" y="1535527"/>
            <a:ext cx="2987824" cy="2448272"/>
          </a:xfrm>
          <a:prstGeom prst="rect">
            <a:avLst/>
          </a:prstGeom>
          <a:noFill/>
        </p:spPr>
      </p:pic>
    </p:spTree>
  </p:cSld>
  <p:clrMapOvr>
    <a:masterClrMapping/>
  </p:clrMapOvr>
  <p:transition spd="med">
    <p:cover dir="d"/>
  </p:transition>
</p:sld>
</file>

<file path=ppt/tags/tag1.xml><?xml version="1.0" encoding="utf-8"?>
<p:tagLst xmlns:a="http://schemas.openxmlformats.org/drawingml/2006/main" xmlns:r="http://schemas.openxmlformats.org/officeDocument/2006/relationships" xmlns:p="http://schemas.openxmlformats.org/presentationml/2006/main">
  <p:tag name="TİMİNG" val="|3.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Yeni Microsoft Office PowerPoint Sunusu">
  <a:themeElements>
    <a:clrScheme name="Görünüş">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Yeni Microsoft Office PowerPoint Sunusu</Template>
  <TotalTime>183</TotalTime>
  <Words>368</Words>
  <Application>Microsoft Office PowerPoint</Application>
  <PresentationFormat>Ekran Gösterisi (4:3)</PresentationFormat>
  <Paragraphs>83</Paragraphs>
  <Slides>11</Slides>
  <Notes>5</Notes>
  <HiddenSlides>0</HiddenSlides>
  <MMClips>1</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Yeni Microsoft Office PowerPoint Sunusu</vt:lpstr>
      <vt:lpstr>Gezegenleri taniyalim</vt:lpstr>
      <vt:lpstr>Günes sistemi’ndeki gezegenler</vt:lpstr>
      <vt:lpstr>merkür</vt:lpstr>
      <vt:lpstr> merkür ile ilgili resimler</vt:lpstr>
      <vt:lpstr>Merkür ile ilgili resimler</vt:lpstr>
      <vt:lpstr>Merkür’ün özellikleri (Epoch J2000)</vt:lpstr>
      <vt:lpstr>Venüs </vt:lpstr>
      <vt:lpstr>Venüs </vt:lpstr>
      <vt:lpstr>Venüs ile ilgili </vt:lpstr>
      <vt:lpstr>Dünya </vt:lpstr>
      <vt:lpstr>Dünya’ nin özellikleri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Gezegenleri taniyalim</dc:title>
  <dc:creator>ASUS</dc:creator>
  <cp:lastModifiedBy>w7</cp:lastModifiedBy>
  <cp:revision>4</cp:revision>
  <dcterms:created xsi:type="dcterms:W3CDTF">2016-04-14T11:39:12Z</dcterms:created>
  <dcterms:modified xsi:type="dcterms:W3CDTF">2017-06-18T20:25:08Z</dcterms:modified>
</cp:coreProperties>
</file>