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50" d="100"/>
          <a:sy n="5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74BDE4-C39C-4CAF-94FD-EDA8F833DD3D}" type="datetimeFigureOut">
              <a:rPr lang="tr-TR" smtClean="0"/>
              <a:pPr/>
              <a:t>19.06.2017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3904BA-64D3-44D2-B01D-4A6026F14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r>
              <a:rPr lang="tr-TR" dirty="0" smtClean="0"/>
              <a:t>Işık saydam cisimlerden geçerken </a:t>
            </a:r>
            <a:r>
              <a:rPr lang="tr-TR" dirty="0" err="1" smtClean="0"/>
              <a:t>opak</a:t>
            </a:r>
            <a:r>
              <a:rPr lang="tr-TR" dirty="0" smtClean="0"/>
              <a:t> cisimlerden geçmez.Bu sebeple </a:t>
            </a:r>
            <a:r>
              <a:rPr lang="tr-TR" dirty="0" err="1" smtClean="0"/>
              <a:t>opak</a:t>
            </a:r>
            <a:r>
              <a:rPr lang="tr-TR" dirty="0" smtClean="0"/>
              <a:t> cisimlerin ışık kaynağına göre arka bölgesinde cismin </a:t>
            </a:r>
            <a:r>
              <a:rPr lang="tr-TR" dirty="0" smtClean="0">
                <a:solidFill>
                  <a:srgbClr val="FF0000"/>
                </a:solidFill>
              </a:rPr>
              <a:t>gölgesi </a:t>
            </a:r>
            <a:r>
              <a:rPr lang="tr-TR" dirty="0" smtClean="0"/>
              <a:t>oluşur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57174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9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Güneş ışınlarının etkisiyle oluşan gölgenin boyu </a:t>
            </a:r>
            <a:r>
              <a:rPr lang="tr-TR" dirty="0" err="1" smtClean="0"/>
              <a:t>kısalır.Öğlen</a:t>
            </a:r>
            <a:r>
              <a:rPr lang="tr-TR" dirty="0" smtClean="0"/>
              <a:t> vaktinde oluşan en kısa gölge kuzey göstererek </a:t>
            </a:r>
            <a:r>
              <a:rPr lang="tr-TR" dirty="0" err="1" smtClean="0"/>
              <a:t>oluşur.Ardından</a:t>
            </a:r>
            <a:r>
              <a:rPr lang="tr-TR" dirty="0" smtClean="0"/>
              <a:t> gün batımına doğru tekrar uzar.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284984"/>
            <a:ext cx="3563888" cy="35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56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tr-TR" dirty="0" smtClean="0"/>
              <a:t>Saat icat edilmeden önce insanlar gölgenin gün içinde zamanla değişmesinden yararlanmayı </a:t>
            </a:r>
            <a:r>
              <a:rPr lang="tr-TR" dirty="0" err="1" smtClean="0"/>
              <a:t>bildiler.Gölge</a:t>
            </a:r>
            <a:r>
              <a:rPr lang="tr-TR" dirty="0" smtClean="0"/>
              <a:t> uzunluğunun değişmesinden faydalanarak zamanı belirlemek için güneş saati yaptılar.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" y="2643206"/>
            <a:ext cx="8242468" cy="4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26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r>
              <a:rPr lang="tr-TR" dirty="0" smtClean="0"/>
              <a:t>Güneş’in mevsimlere bağlı olarak farklı zamanlarda doğması ve batması güneş saatinin zamanı her mevsim doğru göstermemesine sebep olur.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71744"/>
            <a:ext cx="8244408" cy="4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93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Güneş saatleri günümüzde bahçelerde ve bazı meydanlarda dekoratif amaçlı kullanılırken aynı anda zaman ölçümünün tarihsel sürecinde bir halkayı da yansıtmaktadır.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184537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r>
              <a:rPr lang="tr-TR" dirty="0" err="1" smtClean="0"/>
              <a:t>Opak</a:t>
            </a:r>
            <a:r>
              <a:rPr lang="tr-TR" dirty="0"/>
              <a:t> </a:t>
            </a:r>
            <a:r>
              <a:rPr lang="tr-TR" dirty="0" smtClean="0"/>
              <a:t>cisimlerin gölgesi kadar belirgin olmasa da yarısaydam hatta saydam cisimlerin de gölgesi </a:t>
            </a:r>
            <a:r>
              <a:rPr lang="tr-TR" dirty="0" smtClean="0"/>
              <a:t>oluşur.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2285992"/>
            <a:ext cx="57531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68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Yarısaydam cisimler üzerine düşen ışığın bir kısmını geçirmediğinden bu cisimlerin gölgesi </a:t>
            </a:r>
            <a:r>
              <a:rPr lang="tr-TR" dirty="0" err="1" smtClean="0"/>
              <a:t>opak</a:t>
            </a:r>
            <a:r>
              <a:rPr lang="tr-TR" dirty="0" smtClean="0"/>
              <a:t> cisimlerinkine göre daha açık tonda </a:t>
            </a:r>
            <a:r>
              <a:rPr lang="tr-TR" dirty="0" smtClean="0"/>
              <a:t>gözlenir.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3356992"/>
            <a:ext cx="476250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38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r>
              <a:rPr lang="tr-TR" dirty="0" smtClean="0"/>
              <a:t>Saydam cisimlerin gölgeleri ise çok zor </a:t>
            </a:r>
            <a:r>
              <a:rPr lang="tr-TR" dirty="0" err="1" smtClean="0"/>
              <a:t>farkedilir.Gölgenin</a:t>
            </a:r>
            <a:r>
              <a:rPr lang="tr-TR" dirty="0" smtClean="0"/>
              <a:t> şekil ve büyüklüğü cismin şekil ve büyüklüğünden etkilenir.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71744"/>
            <a:ext cx="4283968" cy="42862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571744"/>
            <a:ext cx="3960440" cy="4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03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r>
              <a:rPr lang="tr-TR" dirty="0" smtClean="0"/>
              <a:t>Cisim ışık kaynağına yaklaşırsa veya perde cisimden uzaklaşırsa cismin perdede oluşan gölgesi büyür.Işık kaynağı cisimden uzaklaşırsa veya cisim perdeye yaklaşırsa cismin perdede ki gölgesi küçülür.</a:t>
            </a:r>
          </a:p>
          <a:p>
            <a:r>
              <a:rPr lang="tr-TR" dirty="0"/>
              <a:t>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496"/>
            <a:ext cx="8172400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57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  <p:sndAc>
          <p:stSnd>
            <p:snd r:embed="rId4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cismin şekliyle gölgesi arasında benzerlik olmakla birlikte gölge,ışığın geliş yönüne göre değişebilir.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0790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Farklı yerlere konulmuş birden fazla kaynakla aydınlatılan cismin gölgesi tek oluşmaz.Cisim birbirinden yeterince aralıklı iki kaynak ile aydınlatılırsa iki ayrı gölge meydana </a:t>
            </a:r>
            <a:r>
              <a:rPr lang="tr-TR" dirty="0" smtClean="0"/>
              <a:t>gelir.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4376249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Kaynaklar birbirine daha yakın konuma getirildiğinde ise oluşan gölgelerin bir bölümü çakışır.İki gölgenin çakıştığı bu koyu alana </a:t>
            </a:r>
            <a:r>
              <a:rPr lang="tr-TR" dirty="0" smtClean="0">
                <a:solidFill>
                  <a:srgbClr val="FF0000"/>
                </a:solidFill>
              </a:rPr>
              <a:t>tam gölge</a:t>
            </a:r>
            <a:r>
              <a:rPr lang="tr-TR" dirty="0" smtClean="0"/>
              <a:t>,tam gölgenin iki yanındaki açık tonlu alana ise</a:t>
            </a:r>
            <a:r>
              <a:rPr lang="tr-TR" dirty="0" smtClean="0">
                <a:solidFill>
                  <a:srgbClr val="FF0000"/>
                </a:solidFill>
              </a:rPr>
              <a:t> yarı gölge </a:t>
            </a:r>
            <a:r>
              <a:rPr lang="tr-TR" dirty="0" smtClean="0"/>
              <a:t>denir.Tam gölge perdenin kaynaklarından ışık almayan,yarı gölge ise kısmen ışık alan </a:t>
            </a:r>
            <a:r>
              <a:rPr lang="tr-TR" dirty="0" smtClean="0"/>
              <a:t>yerlerdir.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873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r>
              <a:rPr lang="tr-TR" dirty="0" smtClean="0"/>
              <a:t>Dünya kendi etrafındaki dönüş hareketini bir günde </a:t>
            </a:r>
            <a:r>
              <a:rPr lang="tr-TR" dirty="0" err="1" smtClean="0"/>
              <a:t>tamamlar.Bu</a:t>
            </a:r>
            <a:r>
              <a:rPr lang="tr-TR" dirty="0" smtClean="0"/>
              <a:t> hareket sırasında Güneş ışınlarının Dünyamızın herhangi bir noktasına geliş açısı sürekli değişir.                                        Dolayısıyla yeryüzündeki                                        cisimlerin gölge boyları                                            da sürekli </a:t>
            </a:r>
            <a:r>
              <a:rPr lang="tr-TR" dirty="0" smtClean="0"/>
              <a:t>değişir.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3357562"/>
            <a:ext cx="421196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73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288</Words>
  <Application>Microsoft Office PowerPoint</Application>
  <PresentationFormat>Ekran Gösterisi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 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IŞIK OYUNLARI:GÖLGE</dc:title>
  <dc:creator>mondi atik mobilya</dc:creator>
  <cp:lastModifiedBy>w7</cp:lastModifiedBy>
  <cp:revision>12</cp:revision>
  <dcterms:created xsi:type="dcterms:W3CDTF">2012-05-26T11:11:58Z</dcterms:created>
  <dcterms:modified xsi:type="dcterms:W3CDTF">2017-06-19T20:37:51Z</dcterms:modified>
</cp:coreProperties>
</file>